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9"/>
  </p:notesMasterIdLst>
  <p:handoutMasterIdLst>
    <p:handoutMasterId r:id="rId20"/>
  </p:handoutMasterIdLst>
  <p:sldIdLst>
    <p:sldId id="276" r:id="rId3"/>
    <p:sldId id="288" r:id="rId4"/>
    <p:sldId id="286" r:id="rId5"/>
    <p:sldId id="284" r:id="rId6"/>
    <p:sldId id="268" r:id="rId7"/>
    <p:sldId id="269" r:id="rId8"/>
    <p:sldId id="281" r:id="rId9"/>
    <p:sldId id="282" r:id="rId10"/>
    <p:sldId id="283" r:id="rId11"/>
    <p:sldId id="272" r:id="rId12"/>
    <p:sldId id="273" r:id="rId13"/>
    <p:sldId id="274" r:id="rId14"/>
    <p:sldId id="275" r:id="rId15"/>
    <p:sldId id="277" r:id="rId16"/>
    <p:sldId id="278" r:id="rId17"/>
    <p:sldId id="280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inger, Marko (HR - Zagreb)" initials="SM(-Z" lastIdx="2" clrIdx="0">
    <p:extLst>
      <p:ext uri="{19B8F6BF-5375-455C-9EA6-DF929625EA0E}">
        <p15:presenceInfo xmlns:p15="http://schemas.microsoft.com/office/powerpoint/2012/main" userId="S-1-5-21-2094927150-201071529-617630493-9024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79186" autoAdjust="0"/>
  </p:normalViewPr>
  <p:slideViewPr>
    <p:cSldViewPr snapToGrid="0">
      <p:cViewPr varScale="1">
        <p:scale>
          <a:sx n="90" d="100"/>
          <a:sy n="90" d="100"/>
        </p:scale>
        <p:origin x="253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5E1D4-65AC-4D57-A4AD-540C6233083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5B8EE-E4F2-4EBC-BB87-34BC0819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87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44A2B-591D-4606-85FB-52616334F7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6469-8BED-4E1F-AC54-4DF3D6641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9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90483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99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82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7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65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87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9304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2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9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1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6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76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6469-8BED-4E1F-AC54-4DF3D66418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4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76239" y="5549440"/>
            <a:ext cx="4195762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31"/>
            <a:ext cx="419576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41914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317501"/>
            <a:ext cx="837176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01167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6240" y="2052001"/>
            <a:ext cx="8391524" cy="40690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40" y="1700215"/>
            <a:ext cx="8391524" cy="35718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6121015"/>
            <a:ext cx="8391525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8749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8000" y="2051999"/>
            <a:ext cx="266216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38" y="1665289"/>
            <a:ext cx="2671763" cy="39211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27388" y="2051999"/>
            <a:ext cx="267121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27389" y="1665289"/>
            <a:ext cx="2671211" cy="39211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094798" y="2051999"/>
            <a:ext cx="2672965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94798" y="1659145"/>
            <a:ext cx="2672966" cy="39825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5"/>
            <a:ext cx="8374064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7165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501"/>
            <a:ext cx="840200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90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5" y="1665290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600322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0"/>
            <a:ext cx="8391525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90"/>
            <a:ext cx="3979185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8000" y="1665290"/>
            <a:ext cx="3979763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51699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90"/>
            <a:ext cx="4016374" cy="4455725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7" y="2125013"/>
            <a:ext cx="4011846" cy="39960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665288"/>
            <a:ext cx="4011846" cy="42068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6121015"/>
            <a:ext cx="8391525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6416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6" y="2125013"/>
            <a:ext cx="4011847" cy="3996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665288"/>
            <a:ext cx="4011847" cy="42068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5"/>
            <a:ext cx="8374064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76239" y="2125013"/>
            <a:ext cx="4004297" cy="3996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76237" y="1665288"/>
            <a:ext cx="4004298" cy="42068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8811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40" y="317501"/>
            <a:ext cx="8391524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9"/>
            <a:ext cx="3323893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087762" y="1700215"/>
            <a:ext cx="468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0693633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0"/>
            <a:ext cx="8391525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683412" y="1658680"/>
            <a:ext cx="3084351" cy="47230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22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76238" y="1665288"/>
            <a:ext cx="4879761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40" y="651600"/>
            <a:ext cx="8391524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69429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623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495412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458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3763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6238" y="3124200"/>
            <a:ext cx="2040351" cy="325754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12472" y="3120552"/>
            <a:ext cx="2034000" cy="32611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97530" y="3124201"/>
            <a:ext cx="2034000" cy="325754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744877" y="3108508"/>
            <a:ext cx="2022887" cy="327324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76238" y="651600"/>
            <a:ext cx="83915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213992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31"/>
            <a:ext cx="419576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83288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6985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8064" y="4065173"/>
            <a:ext cx="41063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3444110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6984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6238" y="1700215"/>
            <a:ext cx="2771775" cy="19716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4799" y="1700215"/>
            <a:ext cx="2762965" cy="19716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04806" y="1700215"/>
            <a:ext cx="2743200" cy="19716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76239" y="3832225"/>
            <a:ext cx="2762962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0400" y="3832225"/>
            <a:ext cx="27432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04799" y="3832225"/>
            <a:ext cx="2762965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7523762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3688254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83117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6984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4647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9" y="1863918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3" y="1857894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8586720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1706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9100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7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4647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3" y="1857894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78000" y="424968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684646" y="4249682"/>
            <a:ext cx="4089719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8001" y="4103518"/>
            <a:ext cx="410170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4646" y="4103518"/>
            <a:ext cx="408353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3565871" y="4255708"/>
            <a:ext cx="929536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7818463" y="4249684"/>
            <a:ext cx="93312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981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9" y="1863918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82143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3240000" y="1705968"/>
            <a:ext cx="266708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000" y="1700215"/>
            <a:ext cx="267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6475" y="1705968"/>
            <a:ext cx="268789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4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6000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445747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70518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2627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6209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4418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6874025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76238" y="1665289"/>
            <a:ext cx="4195763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36855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9405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2571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3424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211955"/>
            <a:ext cx="6396702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28136" y="4211955"/>
            <a:ext cx="1739627" cy="1725448"/>
          </a:xfr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028138" y="6018028"/>
            <a:ext cx="1739626" cy="363722"/>
          </a:xfr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812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1D49-6EAE-472E-BF8B-24B4D93D1B67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969D-3DB9-4868-9715-00B735A7F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7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27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92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41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67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54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7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5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628776"/>
            <a:ext cx="6958012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2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361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75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2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646692" y="405929"/>
            <a:ext cx="2103120" cy="1027760"/>
          </a:xfrm>
        </p:spPr>
        <p:txBody>
          <a:bodyPr/>
          <a:lstStyle>
            <a:lvl1pPr>
              <a:spcBef>
                <a:spcPts val="185"/>
              </a:spcBef>
              <a:defRPr sz="923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2"/>
                </a:solidFill>
              </a:defRPr>
            </a:lvl2pPr>
            <a:lvl3pPr>
              <a:defRPr sz="969">
                <a:solidFill>
                  <a:schemeClr val="tx2"/>
                </a:solidFill>
              </a:defRPr>
            </a:lvl3pPr>
            <a:lvl4pPr>
              <a:defRPr sz="923">
                <a:solidFill>
                  <a:schemeClr val="tx2"/>
                </a:solidFill>
              </a:defRPr>
            </a:lvl4pPr>
            <a:lvl5pPr>
              <a:defRPr sz="923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4190" y="1700215"/>
            <a:ext cx="2074691" cy="4656835"/>
          </a:xfrm>
        </p:spPr>
        <p:txBody>
          <a:bodyPr/>
          <a:lstStyle>
            <a:lvl1pPr>
              <a:spcBef>
                <a:spcPts val="0"/>
              </a:spcBef>
              <a:spcAft>
                <a:spcPts val="554"/>
              </a:spcAft>
              <a:defRPr sz="969"/>
            </a:lvl1pPr>
            <a:lvl2pPr>
              <a:spcBef>
                <a:spcPts val="277"/>
              </a:spcBef>
              <a:defRPr/>
            </a:lvl2pPr>
            <a:lvl3pPr>
              <a:spcBef>
                <a:spcPts val="277"/>
              </a:spcBef>
              <a:defRPr/>
            </a:lvl3pPr>
            <a:lvl4pPr>
              <a:spcBef>
                <a:spcPts val="277"/>
              </a:spcBef>
              <a:defRPr/>
            </a:lvl4pPr>
            <a:lvl5pPr>
              <a:spcBef>
                <a:spcPts val="277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35277" y="1700212"/>
            <a:ext cx="5914537" cy="4657726"/>
          </a:xfrm>
        </p:spPr>
        <p:txBody>
          <a:bodyPr/>
          <a:lstStyle>
            <a:lvl1pPr>
              <a:spcBef>
                <a:spcPts val="1662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35835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89"/>
            <a:ext cx="6958012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501"/>
            <a:ext cx="8385174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9754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087763" y="1701801"/>
            <a:ext cx="4680000" cy="467995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89"/>
            <a:ext cx="3342322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025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9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24650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317501"/>
            <a:ext cx="837176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5565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1076747071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8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1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2" r:id="rId3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1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1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1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1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76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178" userDrawn="1">
          <p15:clr>
            <a:srgbClr val="F26B43"/>
          </p15:clr>
        </p15:guide>
        <p15:guide id="5" pos="4142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00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  <p15:guide id="10" pos="2791" userDrawn="1">
          <p15:clr>
            <a:srgbClr val="F26B43"/>
          </p15:clr>
        </p15:guide>
        <p15:guide id="11" orient="horz" pos="236" userDrawn="1">
          <p15:clr>
            <a:srgbClr val="F26B43"/>
          </p15:clr>
        </p15:guide>
        <p15:guide id="12" pos="767" userDrawn="1">
          <p15:clr>
            <a:srgbClr val="F26B43"/>
          </p15:clr>
        </p15:guide>
        <p15:guide id="13" pos="853" userDrawn="1">
          <p15:clr>
            <a:srgbClr val="F26B43"/>
          </p15:clr>
        </p15:guide>
        <p15:guide id="14" pos="1440" userDrawn="1">
          <p15:clr>
            <a:srgbClr val="F26B43"/>
          </p15:clr>
        </p15:guide>
        <p15:guide id="15" pos="1525" userDrawn="1">
          <p15:clr>
            <a:srgbClr val="F26B43"/>
          </p15:clr>
        </p15:guide>
        <p15:guide id="16" pos="3465" userDrawn="1">
          <p15:clr>
            <a:srgbClr val="F26B43"/>
          </p15:clr>
        </p15:guide>
        <p15:guide id="17" pos="2117" userDrawn="1">
          <p15:clr>
            <a:srgbClr val="F26B43"/>
          </p15:clr>
        </p15:guide>
        <p15:guide id="18" pos="2203" userDrawn="1">
          <p15:clr>
            <a:srgbClr val="F26B43"/>
          </p15:clr>
        </p15:guide>
        <p15:guide id="19" pos="2160" userDrawn="1">
          <p15:clr>
            <a:srgbClr val="F26B43"/>
          </p15:clr>
        </p15:guide>
        <p15:guide id="20" pos="3551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A09D61-CEE9-4A01-909A-4AED458DE670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08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nifondovi.h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://www.esf.hr/" TargetMode="External"/><Relationship Id="rId4" Type="http://schemas.openxmlformats.org/officeDocument/2006/relationships/hyperlink" Target="http://www.ruralnirazvoj.hr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rms.hr/" TargetMode="External"/><Relationship Id="rId3" Type="http://schemas.openxmlformats.org/officeDocument/2006/relationships/hyperlink" Target="http://www.strukturnifondovi.hr/" TargetMode="External"/><Relationship Id="rId7" Type="http://schemas.openxmlformats.org/officeDocument/2006/relationships/hyperlink" Target="http://www.mint.h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branitelji.gov.hr/" TargetMode="External"/><Relationship Id="rId11" Type="http://schemas.openxmlformats.org/officeDocument/2006/relationships/hyperlink" Target="https://zaklada.civilnodrustvo.hr/" TargetMode="External"/><Relationship Id="rId5" Type="http://schemas.openxmlformats.org/officeDocument/2006/relationships/hyperlink" Target="http://www.ruralnirazvoj.hr/" TargetMode="External"/><Relationship Id="rId10" Type="http://schemas.openxmlformats.org/officeDocument/2006/relationships/hyperlink" Target="https://udruge.gov.hr/" TargetMode="External"/><Relationship Id="rId4" Type="http://schemas.openxmlformats.org/officeDocument/2006/relationships/hyperlink" Target="http://www.esf.hr/" TargetMode="External"/><Relationship Id="rId9" Type="http://schemas.openxmlformats.org/officeDocument/2006/relationships/hyperlink" Target="https://www.mingo.hr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interreg-hr-ba-me2014-2020.e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-13477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281599" y="347880"/>
            <a:ext cx="8147698" cy="163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5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Imam </a:t>
            </a:r>
            <a:r>
              <a:rPr lang="hr-HR" sz="15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poslovnu ideju, koji su izvori financiranja?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hr-HR" sz="15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5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Kako poslovnu ideju oblikovati u projekt društvenog poduzetništva?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hr-HR" sz="15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5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Izvori informacija o javnim pozivima</a:t>
            </a:r>
            <a:endParaRPr lang="en-US" sz="15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281599" y="2496754"/>
            <a:ext cx="4156291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700" dirty="0">
                <a:solidFill>
                  <a:prstClr val="black"/>
                </a:solidFill>
                <a:latin typeface="Myriad Pro Bold SemiExt" charset="0"/>
                <a:cs typeface="Myriad Pro Bold SemiExt" charset="0"/>
              </a:rPr>
              <a:t>OPERATIVNI PROGRAM UČINKOVITI LJUDSKI POTENCIJALI 2014. - 2020.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25440" y="3117590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314327" y="3192542"/>
            <a:ext cx="2453589" cy="320906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hr-HR" sz="1600" dirty="0">
                <a:solidFill>
                  <a:srgbClr val="A41568"/>
                </a:solidFill>
                <a:latin typeface="Myriad Pro Light SemiExt"/>
                <a:cs typeface="Myriad Pro Light SemiExt"/>
              </a:rPr>
              <a:t>PROMICANJE DRUŠTVENOG PODUZETNIŠTVA HRVATSKIH BRANITELJA IZ DOMOVINSKOG RATA, ORGANIZACIJA CIVILNOG DRUŠTVA I ZADRUGA BRANITELJSKE I STRADALNIČKE POPULACIJE IZ DOMOVINSKOG RATA</a:t>
            </a:r>
            <a:endParaRPr lang="ta-IN" sz="1600" dirty="0">
              <a:solidFill>
                <a:srgbClr val="A41568"/>
              </a:solidFill>
              <a:latin typeface="Myriad Pro Light SemiExt"/>
              <a:cs typeface="Myriad Pro Light SemiExt"/>
            </a:endParaRPr>
          </a:p>
          <a:p>
            <a:pPr algn="l"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40973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 bwMode="gray">
          <a:xfrm>
            <a:off x="5140277" y="1135619"/>
            <a:ext cx="3912333" cy="4659496"/>
          </a:xfrm>
          <a:prstGeom prst="wedgeRoundRectCallout">
            <a:avLst>
              <a:gd name="adj1" fmla="val -62685"/>
              <a:gd name="adj2" fmla="val 4980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A3E0"/>
            </a:solidFill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5872" y="1386148"/>
            <a:ext cx="4843647" cy="452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DALMATIA RURALIS – konzalting usluge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KOMAŠTRE – med, pčelinji proizvodi (matična mliječ, </a:t>
            </a:r>
            <a:r>
              <a:rPr lang="hr-HR" sz="1300" dirty="0" err="1">
                <a:solidFill>
                  <a:sysClr val="windowText" lastClr="000000"/>
                </a:solidFill>
                <a:latin typeface="+mj-lt"/>
              </a:rPr>
              <a:t>propolis</a:t>
            </a: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POMOĆ U KUĆI – održavanje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PETROVO POLJE – pršut, panceta, pečenica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PLANINA – sir, janjetina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BISAGE – sir, teletina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BLAGOSLOV – sir, domaće  suho i svježe </a:t>
            </a:r>
            <a:r>
              <a:rPr lang="hr-HR" sz="1300" dirty="0" smtClean="0">
                <a:solidFill>
                  <a:sysClr val="windowText" lastClr="000000"/>
                </a:solidFill>
                <a:latin typeface="+mj-lt"/>
              </a:rPr>
              <a:t>meso</a:t>
            </a:r>
            <a:endParaRPr lang="hr-HR" sz="1300" dirty="0">
              <a:solidFill>
                <a:sysClr val="windowText" lastClr="000000"/>
              </a:solidFill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DALMATINSKI STOČAR – teletina, pršut, pijevci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MODRO ZELENA – maslinovo ulje, vino, voće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LOVDŽIJA – jarebice, fazani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KONVOJ – čamci, kanui, kajaci, </a:t>
            </a:r>
            <a:r>
              <a:rPr lang="hr-HR" sz="1300" dirty="0" err="1">
                <a:solidFill>
                  <a:sysClr val="windowText" lastClr="000000"/>
                </a:solidFill>
                <a:latin typeface="+mj-lt"/>
              </a:rPr>
              <a:t>quadovi</a:t>
            </a: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, 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ZAVRŠĆE – kruh ispod peke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OTOCI – OBALA – ZAGORA – prijevoz, kajaci, čamci, kanui 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MAKADAM – sportske aktivnosti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BUKARA – kulinarstvo 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hr-HR" sz="1300" dirty="0">
                <a:solidFill>
                  <a:sysClr val="windowText" lastClr="000000"/>
                </a:solidFill>
                <a:latin typeface="+mj-lt"/>
              </a:rPr>
              <a:t>BZ. KONJANIK - konji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hr-HR" sz="1300" dirty="0">
              <a:solidFill>
                <a:sysClr val="windowText" lastClr="000000"/>
              </a:solidFill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hr-HR" sz="13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7" y="5992140"/>
            <a:ext cx="791702" cy="831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27" y="6372952"/>
            <a:ext cx="1673922" cy="45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87" y="6393972"/>
            <a:ext cx="2434302" cy="587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27" y="6329123"/>
            <a:ext cx="1824554" cy="487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62852" y="1323250"/>
            <a:ext cx="3519478" cy="587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Projekt #12: </a:t>
            </a:r>
          </a:p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Unaprjeđenje kapaciteta za proizvodnju </a:t>
            </a:r>
            <a:r>
              <a:rPr lang="hr-HR" sz="1200" b="1" dirty="0" smtClean="0">
                <a:solidFill>
                  <a:prstClr val="black"/>
                </a:solidFill>
              </a:rPr>
              <a:t>meda nabavom suvremene opreme</a:t>
            </a:r>
            <a:endParaRPr lang="hr-HR" sz="1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9325" y="2103679"/>
            <a:ext cx="3513005" cy="783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Projekt #13: </a:t>
            </a:r>
          </a:p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Jačanje kapaciteta nezaposlenih hrvatskih branitelja za pružanje pomoći u kući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72969" y="3062700"/>
            <a:ext cx="3629560" cy="587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Projekt #14: </a:t>
            </a:r>
          </a:p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Nabava opreme za kvalitetniju proizvodnju sira / mesnih proizvoda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5917" y="3825963"/>
            <a:ext cx="3616611" cy="783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Projekt #15: </a:t>
            </a:r>
          </a:p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Nabava opreme za uzgoj </a:t>
            </a:r>
            <a:r>
              <a:rPr lang="hr-HR" sz="1200" b="1" dirty="0" smtClean="0">
                <a:solidFill>
                  <a:prstClr val="black"/>
                </a:solidFill>
              </a:rPr>
              <a:t>maslina i/ili </a:t>
            </a:r>
            <a:r>
              <a:rPr lang="hr-HR" sz="1200" b="1" dirty="0">
                <a:solidFill>
                  <a:prstClr val="black"/>
                </a:solidFill>
              </a:rPr>
              <a:t>proizvodnju ekstra djevičanskog maslinovog ulja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5890" y="4784984"/>
            <a:ext cx="3607533" cy="783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Projekt #16: </a:t>
            </a:r>
          </a:p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Nabava novih čamaca i kanua za unaprjeđenje turističke ponude ruralnog područja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658" y="282534"/>
            <a:ext cx="87412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dirty="0" smtClean="0">
                <a:solidFill>
                  <a:srgbClr val="313131"/>
                </a:solidFill>
              </a:rPr>
              <a:t>Fondovi EU-a nude brojne mogućnosti – iznimno je važno uskladiti našu ideju s propozicijama EU javnih poziva na koje se prijavljujemo </a:t>
            </a:r>
            <a:endParaRPr lang="hr-HR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881" y="368393"/>
            <a:ext cx="84620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dirty="0" smtClean="0">
                <a:solidFill>
                  <a:srgbClr val="313131"/>
                </a:solidFill>
              </a:rPr>
              <a:t>Kako poslovnu ideju oblikovati u projekt </a:t>
            </a:r>
            <a:r>
              <a:rPr lang="hr-HR" b="1" dirty="0" smtClean="0">
                <a:solidFill>
                  <a:srgbClr val="0076A8"/>
                </a:solidFill>
              </a:rPr>
              <a:t>društvenog poduzetništva</a:t>
            </a:r>
            <a:r>
              <a:rPr lang="hr-HR" dirty="0" smtClean="0">
                <a:solidFill>
                  <a:srgbClr val="313131"/>
                </a:solidFill>
              </a:rPr>
              <a:t>?</a:t>
            </a: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gray">
          <a:xfrm>
            <a:off x="314075" y="1159221"/>
            <a:ext cx="8577677" cy="491210"/>
          </a:xfrm>
          <a:prstGeom prst="round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66675" tIns="66675" rIns="66675" bIns="666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hr-HR" sz="2000" b="1" dirty="0">
                <a:solidFill>
                  <a:prstClr val="white"/>
                </a:solidFill>
                <a:latin typeface="+mj-lt"/>
              </a:rPr>
              <a:t>Poslovna ideja</a:t>
            </a:r>
            <a:endParaRPr lang="en-US" sz="2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 bwMode="gray">
          <a:xfrm>
            <a:off x="314075" y="5942462"/>
            <a:ext cx="8577677" cy="514521"/>
          </a:xfrm>
          <a:prstGeom prst="round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66675" tIns="66675" rIns="66675" bIns="666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hr-HR" sz="2000" b="1" dirty="0">
                <a:solidFill>
                  <a:prstClr val="white"/>
                </a:solidFill>
                <a:latin typeface="+mj-lt"/>
              </a:rPr>
              <a:t>Kvalitetan proje</a:t>
            </a:r>
            <a:r>
              <a:rPr lang="en-US" sz="2000" b="1" dirty="0">
                <a:solidFill>
                  <a:prstClr val="white"/>
                </a:solidFill>
                <a:latin typeface="+mj-lt"/>
              </a:rPr>
              <a:t>k</a:t>
            </a:r>
            <a:r>
              <a:rPr lang="hr-HR" sz="2000" b="1" dirty="0">
                <a:solidFill>
                  <a:prstClr val="white"/>
                </a:solidFill>
                <a:latin typeface="+mj-lt"/>
              </a:rPr>
              <a:t>t</a:t>
            </a:r>
            <a:r>
              <a:rPr lang="en-US" sz="2000" b="1" dirty="0">
                <a:solidFill>
                  <a:prstClr val="white"/>
                </a:solidFill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8838" y="2024951"/>
            <a:ext cx="26266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600" b="1" dirty="0">
                <a:solidFill>
                  <a:srgbClr val="313131"/>
                </a:solidFill>
                <a:latin typeface="+mj-lt"/>
              </a:rPr>
              <a:t>Koji je prvi korak?</a:t>
            </a:r>
            <a:endParaRPr lang="en-US" sz="1600" b="1" dirty="0">
              <a:solidFill>
                <a:srgbClr val="31313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" y="1672862"/>
            <a:ext cx="981503" cy="981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5669" y="2035063"/>
            <a:ext cx="35790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600" b="1" dirty="0">
                <a:solidFill>
                  <a:srgbClr val="313131"/>
                </a:solidFill>
                <a:latin typeface="+mj-lt"/>
              </a:rPr>
              <a:t>Gdje pronaći </a:t>
            </a:r>
            <a:r>
              <a:rPr lang="hr-HR" sz="1600" b="1" dirty="0" smtClean="0">
                <a:solidFill>
                  <a:srgbClr val="313131"/>
                </a:solidFill>
                <a:latin typeface="+mj-lt"/>
              </a:rPr>
              <a:t>javne pozive?</a:t>
            </a:r>
            <a:endParaRPr lang="en-US" sz="1600" b="1" dirty="0">
              <a:solidFill>
                <a:srgbClr val="31313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" y="3023168"/>
            <a:ext cx="864354" cy="86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47" y="1900994"/>
            <a:ext cx="719595" cy="719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09" y="2817803"/>
            <a:ext cx="995763" cy="995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46" y="3877871"/>
            <a:ext cx="896482" cy="896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48" y="3859037"/>
            <a:ext cx="714775" cy="7147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991" y="2834559"/>
            <a:ext cx="51937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600" b="1" dirty="0">
                <a:solidFill>
                  <a:srgbClr val="313131"/>
                </a:solidFill>
                <a:latin typeface="+mj-lt"/>
              </a:rPr>
              <a:t>Kako napraviti dobar poslovni plan?</a:t>
            </a:r>
            <a:endParaRPr lang="en-US" sz="16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5661" y="3288469"/>
            <a:ext cx="37533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600" b="1" dirty="0">
                <a:solidFill>
                  <a:srgbClr val="313131"/>
                </a:solidFill>
                <a:latin typeface="+mj-lt"/>
              </a:rPr>
              <a:t>Kome se obratiti za pomoć?</a:t>
            </a:r>
            <a:endParaRPr lang="en-US" sz="16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8838" y="3672700"/>
            <a:ext cx="46716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600" b="1" dirty="0">
                <a:solidFill>
                  <a:srgbClr val="313131"/>
                </a:solidFill>
                <a:latin typeface="+mj-lt"/>
              </a:rPr>
              <a:t>Kako uspješno provesti projekt?</a:t>
            </a:r>
            <a:endParaRPr lang="en-US" sz="16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116" y="5003545"/>
            <a:ext cx="8004274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  <a:buSzPct val="100000"/>
            </a:pPr>
            <a:r>
              <a:rPr lang="hr-HR" sz="2500" b="1" dirty="0">
                <a:solidFill>
                  <a:srgbClr val="0076A8"/>
                </a:solidFill>
                <a:latin typeface="+mj-lt"/>
              </a:rPr>
              <a:t>Kako </a:t>
            </a:r>
            <a:r>
              <a:rPr lang="hr-HR" sz="2500" b="1" dirty="0" smtClean="0">
                <a:solidFill>
                  <a:srgbClr val="0076A8"/>
                </a:solidFill>
                <a:latin typeface="+mj-lt"/>
              </a:rPr>
              <a:t>ću ishoditi sufinanciranje </a:t>
            </a:r>
            <a:endParaRPr lang="hr-HR" sz="2500" b="1" dirty="0">
              <a:solidFill>
                <a:srgbClr val="0076A8"/>
              </a:solidFill>
              <a:latin typeface="+mj-lt"/>
            </a:endParaRPr>
          </a:p>
          <a:p>
            <a:pPr algn="ctr">
              <a:spcBef>
                <a:spcPts val="450"/>
              </a:spcBef>
              <a:buSzPct val="100000"/>
            </a:pPr>
            <a:r>
              <a:rPr lang="hr-HR" sz="2500" b="1" dirty="0">
                <a:solidFill>
                  <a:srgbClr val="0076A8"/>
                </a:solidFill>
                <a:latin typeface="+mj-lt"/>
              </a:rPr>
              <a:t>svoje poslovne ideje?</a:t>
            </a:r>
            <a:endParaRPr lang="en-US" sz="2500" b="1" dirty="0">
              <a:solidFill>
                <a:srgbClr val="0076A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29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8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93384" y="5130853"/>
            <a:ext cx="1087670" cy="17543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71500">
              <a:lnSpc>
                <a:spcPct val="95000"/>
              </a:lnSpc>
            </a:pPr>
            <a:r>
              <a:rPr lang="hr-HR" sz="1200" b="1" dirty="0">
                <a:latin typeface="+mj-lt"/>
                <a:ea typeface="ＭＳ Ｐゴシック" charset="-128"/>
              </a:rPr>
              <a:t>Korak</a:t>
            </a:r>
            <a:r>
              <a:rPr lang="en-US" sz="1200" b="1" dirty="0">
                <a:latin typeface="+mj-lt"/>
                <a:ea typeface="ＭＳ Ｐゴシック" charset="-128"/>
              </a:rPr>
              <a:t> 1</a:t>
            </a:r>
          </a:p>
        </p:txBody>
      </p:sp>
      <p:sp>
        <p:nvSpPr>
          <p:cNvPr id="46" name="Freeform 4"/>
          <p:cNvSpPr>
            <a:spLocks/>
          </p:cNvSpPr>
          <p:nvPr/>
        </p:nvSpPr>
        <p:spPr bwMode="auto">
          <a:xfrm>
            <a:off x="253388" y="1697271"/>
            <a:ext cx="8681292" cy="4035301"/>
          </a:xfrm>
          <a:custGeom>
            <a:avLst/>
            <a:gdLst>
              <a:gd name="T0" fmla="*/ 0 w 5713"/>
              <a:gd name="T1" fmla="*/ 2147483647 h 2017"/>
              <a:gd name="T2" fmla="*/ 0 w 5713"/>
              <a:gd name="T3" fmla="*/ 2147483647 h 2017"/>
              <a:gd name="T4" fmla="*/ 2147483647 w 5713"/>
              <a:gd name="T5" fmla="*/ 2147483647 h 2017"/>
              <a:gd name="T6" fmla="*/ 2147483647 w 5713"/>
              <a:gd name="T7" fmla="*/ 2147483647 h 2017"/>
              <a:gd name="T8" fmla="*/ 2147483647 w 5713"/>
              <a:gd name="T9" fmla="*/ 2147483647 h 2017"/>
              <a:gd name="T10" fmla="*/ 2147483647 w 5713"/>
              <a:gd name="T11" fmla="*/ 2147483647 h 2017"/>
              <a:gd name="T12" fmla="*/ 2147483647 w 5713"/>
              <a:gd name="T13" fmla="*/ 2147483647 h 2017"/>
              <a:gd name="T14" fmla="*/ 2147483647 w 5713"/>
              <a:gd name="T15" fmla="*/ 2147483647 h 2017"/>
              <a:gd name="T16" fmla="*/ 2147483647 w 5713"/>
              <a:gd name="T17" fmla="*/ 2147483647 h 2017"/>
              <a:gd name="T18" fmla="*/ 2147483647 w 5713"/>
              <a:gd name="T19" fmla="*/ 2147483647 h 2017"/>
              <a:gd name="T20" fmla="*/ 2147483647 w 5713"/>
              <a:gd name="T21" fmla="*/ 2147483647 h 2017"/>
              <a:gd name="T22" fmla="*/ 2147483647 w 5713"/>
              <a:gd name="T23" fmla="*/ 0 h 2017"/>
              <a:gd name="T24" fmla="*/ 2147483647 w 5713"/>
              <a:gd name="T25" fmla="*/ 0 h 20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3"/>
              <a:gd name="T40" fmla="*/ 0 h 2017"/>
              <a:gd name="T41" fmla="*/ 5713 w 5713"/>
              <a:gd name="T42" fmla="*/ 2017 h 20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3" h="2017">
                <a:moveTo>
                  <a:pt x="0" y="2016"/>
                </a:moveTo>
                <a:lnTo>
                  <a:pt x="0" y="1680"/>
                </a:lnTo>
                <a:lnTo>
                  <a:pt x="952" y="1680"/>
                </a:lnTo>
                <a:lnTo>
                  <a:pt x="952" y="1344"/>
                </a:lnTo>
                <a:lnTo>
                  <a:pt x="1904" y="1344"/>
                </a:lnTo>
                <a:lnTo>
                  <a:pt x="1904" y="1008"/>
                </a:lnTo>
                <a:lnTo>
                  <a:pt x="2856" y="1008"/>
                </a:lnTo>
                <a:lnTo>
                  <a:pt x="2856" y="672"/>
                </a:lnTo>
                <a:lnTo>
                  <a:pt x="3808" y="672"/>
                </a:lnTo>
                <a:lnTo>
                  <a:pt x="3808" y="336"/>
                </a:lnTo>
                <a:lnTo>
                  <a:pt x="4760" y="336"/>
                </a:lnTo>
                <a:lnTo>
                  <a:pt x="4760" y="0"/>
                </a:lnTo>
                <a:lnTo>
                  <a:pt x="5712" y="0"/>
                </a:lnTo>
              </a:path>
            </a:pathLst>
          </a:custGeom>
          <a:noFill/>
          <a:ln w="9525" cap="rnd">
            <a:solidFill>
              <a:srgbClr val="86BC25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sz="1350" kern="0" dirty="0">
              <a:latin typeface="+mj-lt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230157" y="3804365"/>
            <a:ext cx="1087670" cy="17543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71500">
              <a:lnSpc>
                <a:spcPct val="95000"/>
              </a:lnSpc>
            </a:pPr>
            <a:r>
              <a:rPr lang="hr-HR" sz="1200" b="1" dirty="0">
                <a:latin typeface="+mj-lt"/>
                <a:ea typeface="ＭＳ Ｐゴシック" charset="-128"/>
              </a:rPr>
              <a:t>Korak</a:t>
            </a:r>
            <a:r>
              <a:rPr lang="en-US" sz="1200" b="1" dirty="0">
                <a:latin typeface="+mj-lt"/>
                <a:ea typeface="ＭＳ Ｐゴシック" charset="-128"/>
              </a:rPr>
              <a:t> 3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4594034" y="3145219"/>
            <a:ext cx="1087670" cy="17543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71500">
              <a:lnSpc>
                <a:spcPct val="95000"/>
              </a:lnSpc>
            </a:pPr>
            <a:r>
              <a:rPr lang="hr-HR" sz="1200" b="1" dirty="0">
                <a:latin typeface="+mj-lt"/>
                <a:ea typeface="ＭＳ Ｐゴシック" charset="-128"/>
              </a:rPr>
              <a:t>Korak</a:t>
            </a:r>
            <a:r>
              <a:rPr lang="en-US" sz="1200" b="1" dirty="0">
                <a:latin typeface="+mj-lt"/>
                <a:ea typeface="ＭＳ Ｐゴシック" charset="-128"/>
              </a:rPr>
              <a:t> 4</a:t>
            </a: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6152436" y="2494676"/>
            <a:ext cx="1087670" cy="17543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71500">
              <a:lnSpc>
                <a:spcPct val="95000"/>
              </a:lnSpc>
            </a:pPr>
            <a:r>
              <a:rPr lang="hr-HR" sz="1200" b="1" dirty="0">
                <a:latin typeface="+mj-lt"/>
                <a:ea typeface="ＭＳ Ｐゴシック" charset="-128"/>
              </a:rPr>
              <a:t>Korak</a:t>
            </a:r>
            <a:r>
              <a:rPr lang="en-US" sz="1200" b="1" dirty="0">
                <a:latin typeface="+mj-lt"/>
                <a:ea typeface="ＭＳ Ｐゴシック" charset="-128"/>
              </a:rPr>
              <a:t> 5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7693577" y="1794791"/>
            <a:ext cx="1087670" cy="17543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71500">
              <a:lnSpc>
                <a:spcPct val="95000"/>
              </a:lnSpc>
            </a:pPr>
            <a:r>
              <a:rPr lang="hr-HR" sz="1200" b="1" dirty="0">
                <a:latin typeface="+mj-lt"/>
                <a:ea typeface="ＭＳ Ｐゴシック" charset="-128"/>
              </a:rPr>
              <a:t>Korak</a:t>
            </a:r>
            <a:r>
              <a:rPr lang="en-US" sz="1200" b="1" dirty="0">
                <a:latin typeface="+mj-lt"/>
                <a:ea typeface="ＭＳ Ｐゴシック" charset="-128"/>
              </a:rPr>
              <a:t> 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3384" y="4296876"/>
            <a:ext cx="108767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  <a:buSzPct val="100000"/>
            </a:pPr>
            <a:r>
              <a:rPr lang="hr-HR" sz="1400" dirty="0">
                <a:latin typeface="+mj-lt"/>
              </a:rPr>
              <a:t>Prolazak prikladnog natječaj</a:t>
            </a:r>
            <a:endParaRPr lang="en-US" sz="14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49862" y="3865989"/>
            <a:ext cx="11623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  <a:buSzPct val="100000"/>
            </a:pPr>
            <a:r>
              <a:rPr lang="hr-HR" sz="1400" dirty="0">
                <a:latin typeface="+mj-lt"/>
              </a:rPr>
              <a:t>Upoznavanje s natječajem</a:t>
            </a:r>
            <a:endParaRPr lang="en-US" sz="1400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08895" y="2793551"/>
            <a:ext cx="136605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  <a:buSzPct val="100000"/>
            </a:pPr>
            <a:r>
              <a:rPr lang="hr-HR" sz="1400" dirty="0">
                <a:latin typeface="+mj-lt"/>
              </a:rPr>
              <a:t>Priprema poslovnog plana i ostale dokumentacije</a:t>
            </a:r>
            <a:endParaRPr lang="en-US" sz="1400" dirty="0">
              <a:latin typeface="+mj-lt"/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1806337" y="4484900"/>
            <a:ext cx="1087670" cy="17543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571500">
              <a:lnSpc>
                <a:spcPct val="95000"/>
              </a:lnSpc>
            </a:pPr>
            <a:r>
              <a:rPr lang="hr-HR" sz="1200" b="1" dirty="0">
                <a:latin typeface="+mj-lt"/>
                <a:ea typeface="ＭＳ Ｐゴシック" charset="-128"/>
              </a:rPr>
              <a:t>Korak</a:t>
            </a:r>
            <a:r>
              <a:rPr lang="en-US" sz="1200" b="1" dirty="0">
                <a:latin typeface="+mj-lt"/>
                <a:ea typeface="ＭＳ Ｐゴシック" charset="-128"/>
              </a:rPr>
              <a:t> </a:t>
            </a:r>
            <a:r>
              <a:rPr lang="hr-HR" sz="1200" b="1" dirty="0">
                <a:latin typeface="+mj-lt"/>
                <a:ea typeface="ＭＳ Ｐゴシック" charset="-128"/>
              </a:rPr>
              <a:t>2</a:t>
            </a:r>
            <a:endParaRPr lang="en-US" sz="1200" b="1" dirty="0">
              <a:latin typeface="+mj-lt"/>
              <a:ea typeface="ＭＳ Ｐゴシック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0875" y="5419553"/>
            <a:ext cx="1356506" cy="1087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800" dirty="0">
                <a:latin typeface="+mj-lt"/>
                <a:hlinkClick r:id="rId3"/>
              </a:rPr>
              <a:t>www.strukturnifondovi.hr</a:t>
            </a:r>
            <a:endParaRPr lang="hr-HR" sz="800" dirty="0">
              <a:latin typeface="+mj-lt"/>
            </a:endParaRPr>
          </a:p>
          <a:p>
            <a:pPr>
              <a:spcBef>
                <a:spcPts val="450"/>
              </a:spcBef>
              <a:buSzPct val="100000"/>
            </a:pPr>
            <a:r>
              <a:rPr lang="hr-HR" sz="800" dirty="0">
                <a:latin typeface="+mj-lt"/>
                <a:hlinkClick r:id="rId4"/>
              </a:rPr>
              <a:t>www.ruralnirazvoj.hr</a:t>
            </a:r>
            <a:endParaRPr lang="hr-HR" sz="800" dirty="0">
              <a:latin typeface="+mj-lt"/>
            </a:endParaRPr>
          </a:p>
          <a:p>
            <a:pPr>
              <a:spcBef>
                <a:spcPts val="450"/>
              </a:spcBef>
              <a:buSzPct val="100000"/>
            </a:pPr>
            <a:r>
              <a:rPr lang="hr-HR" sz="800" dirty="0">
                <a:latin typeface="+mj-lt"/>
                <a:hlinkClick r:id="rId5"/>
              </a:rPr>
              <a:t>www.esf.hr</a:t>
            </a:r>
            <a:endParaRPr lang="hr-HR" sz="800" dirty="0">
              <a:latin typeface="+mj-lt"/>
            </a:endParaRPr>
          </a:p>
          <a:p>
            <a:pPr>
              <a:spcBef>
                <a:spcPts val="450"/>
              </a:spcBef>
              <a:buSzPct val="100000"/>
            </a:pPr>
            <a:endParaRPr lang="hr-HR" sz="1000" dirty="0" smtClean="0">
              <a:latin typeface="+mj-lt"/>
            </a:endParaRPr>
          </a:p>
          <a:p>
            <a:pPr>
              <a:spcBef>
                <a:spcPts val="450"/>
              </a:spcBef>
              <a:buSzPct val="100000"/>
            </a:pPr>
            <a:r>
              <a:rPr lang="hr-HR" sz="1000" dirty="0" smtClean="0">
                <a:latin typeface="+mj-lt"/>
              </a:rPr>
              <a:t>Ostali </a:t>
            </a:r>
            <a:r>
              <a:rPr lang="hr-HR" sz="1000" dirty="0">
                <a:latin typeface="+mj-lt"/>
              </a:rPr>
              <a:t>izvori informacija </a:t>
            </a:r>
            <a:endParaRPr lang="en-US" sz="10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07250" y="3440113"/>
            <a:ext cx="1355076" cy="3436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Završna provjera poslovnog plana i popratne dokumentacije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Ispravno pakiranje projektne prijave i predaja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Faze evaluacije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Eventualna pojašnjenja projektne prijave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„Čišćenje proračuna”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Odluka o dodjeli bespovratnih sredstava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Potpisivanje ugovora s nadležnim tijelima</a:t>
            </a:r>
          </a:p>
          <a:p>
            <a:pPr>
              <a:spcBef>
                <a:spcPts val="450"/>
              </a:spcBef>
              <a:buSzPct val="100000"/>
            </a:pPr>
            <a:endParaRPr lang="hr-HR" sz="1000" dirty="0">
              <a:latin typeface="+mj-lt"/>
            </a:endParaRPr>
          </a:p>
          <a:p>
            <a:pPr>
              <a:spcBef>
                <a:spcPts val="450"/>
              </a:spcBef>
              <a:buSzPct val="100000"/>
            </a:pPr>
            <a:endParaRPr lang="hr-HR" sz="10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17791" y="4078483"/>
            <a:ext cx="1162387" cy="2423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Podaci o </a:t>
            </a:r>
            <a:r>
              <a:rPr lang="hr-HR" sz="1000" dirty="0" smtClean="0">
                <a:latin typeface="+mj-lt"/>
              </a:rPr>
              <a:t>zadruzi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 smtClean="0">
                <a:latin typeface="+mj-lt"/>
              </a:rPr>
              <a:t>Doprinos projekta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 smtClean="0">
                <a:latin typeface="+mj-lt"/>
              </a:rPr>
              <a:t>Ciljna skupina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 smtClean="0">
                <a:latin typeface="+mj-lt"/>
              </a:rPr>
              <a:t>Definiranje projekta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 smtClean="0">
                <a:latin typeface="+mj-lt"/>
              </a:rPr>
              <a:t>Projektni tim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 smtClean="0">
                <a:latin typeface="+mj-lt"/>
              </a:rPr>
              <a:t>Vrednovanje rezultata</a:t>
            </a:r>
          </a:p>
          <a:p>
            <a:pPr>
              <a:spcBef>
                <a:spcPts val="450"/>
              </a:spcBef>
              <a:buSzPct val="100000"/>
            </a:pPr>
            <a:endParaRPr lang="hr-HR" sz="1000" dirty="0">
              <a:latin typeface="+mj-lt"/>
            </a:endParaRPr>
          </a:p>
          <a:p>
            <a:pPr>
              <a:spcBef>
                <a:spcPts val="450"/>
              </a:spcBef>
              <a:buSzPct val="100000"/>
            </a:pPr>
            <a:endParaRPr lang="hr-HR" sz="1000" dirty="0">
              <a:latin typeface="+mj-lt"/>
            </a:endParaRPr>
          </a:p>
          <a:p>
            <a:pPr>
              <a:spcBef>
                <a:spcPts val="450"/>
              </a:spcBef>
              <a:buSzPct val="100000"/>
            </a:pPr>
            <a:endParaRPr lang="hr-HR" sz="1000" dirty="0">
              <a:latin typeface="+mj-lt"/>
            </a:endParaRPr>
          </a:p>
          <a:p>
            <a:pPr>
              <a:spcBef>
                <a:spcPts val="450"/>
              </a:spcBef>
              <a:buSzPct val="100000"/>
            </a:pPr>
            <a:endParaRPr lang="en-US" sz="1000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94034" y="1898684"/>
            <a:ext cx="126737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  <a:buSzPct val="100000"/>
            </a:pPr>
            <a:r>
              <a:rPr lang="hr-HR" sz="1400" dirty="0">
                <a:latin typeface="+mj-lt"/>
              </a:rPr>
              <a:t>Predaja projekta,  evaluacija, potpis ugovora</a:t>
            </a:r>
            <a:endParaRPr lang="en-US" sz="1400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52436" y="1899446"/>
            <a:ext cx="108767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  <a:buSzPct val="100000"/>
            </a:pPr>
            <a:r>
              <a:rPr lang="hr-HR" sz="1400" dirty="0">
                <a:latin typeface="+mj-lt"/>
              </a:rPr>
              <a:t>Provođenje projekta</a:t>
            </a:r>
            <a:endParaRPr lang="en-US" sz="1400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93577" y="789874"/>
            <a:ext cx="108767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  <a:buSzPct val="100000"/>
            </a:pPr>
            <a:r>
              <a:rPr lang="hr-HR" sz="1400" dirty="0">
                <a:latin typeface="+mj-lt"/>
              </a:rPr>
              <a:t>Ostvarenje projektnih rezultata i pokazatelja</a:t>
            </a:r>
            <a:endParaRPr lang="en-US" sz="1400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49862" y="4694199"/>
            <a:ext cx="1271217" cy="1949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Koji u uvjeti natječaja?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Koji su pokazatelji natječaja?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Koliko je sufinanciranje?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Koji je rok za prijavu?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b="1" dirty="0">
                <a:latin typeface="+mj-lt"/>
              </a:rPr>
              <a:t>Odgovara li ovaj natječaj mojoj projektnoj ideji?</a:t>
            </a:r>
            <a:endParaRPr lang="en-US" sz="1000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94630" y="2801018"/>
            <a:ext cx="1177410" cy="232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Zahtjev za predujam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Provedba postupaka nabave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Zahtjevi za nadoknadom sredstava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Upravljanje novčanim tijekom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Informiranje i vidljivost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Upravljanje projektom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98692" y="2096645"/>
            <a:ext cx="1355076" cy="6796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000" dirty="0">
                <a:latin typeface="+mj-lt"/>
              </a:rPr>
              <a:t>Jesam li ostvario/la ugovorene pokazatelje?</a:t>
            </a:r>
          </a:p>
          <a:p>
            <a:pPr>
              <a:spcBef>
                <a:spcPts val="450"/>
              </a:spcBef>
              <a:buSzPct val="100000"/>
            </a:pPr>
            <a:endParaRPr lang="hr-HR" sz="1000" dirty="0"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8334" y="275893"/>
            <a:ext cx="84978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dirty="0" smtClean="0">
                <a:solidFill>
                  <a:srgbClr val="313131"/>
                </a:solidFill>
              </a:rPr>
              <a:t>Kako poslovnu ideju oblikovati u projekt </a:t>
            </a:r>
            <a:r>
              <a:rPr lang="hr-HR" b="1" dirty="0" smtClean="0">
                <a:solidFill>
                  <a:srgbClr val="0076A8"/>
                </a:solidFill>
              </a:rPr>
              <a:t>društvenog poduzetništva</a:t>
            </a:r>
            <a:r>
              <a:rPr lang="hr-HR" dirty="0" smtClean="0">
                <a:solidFill>
                  <a:srgbClr val="313131"/>
                </a:solidFill>
              </a:rPr>
              <a:t>?</a:t>
            </a:r>
            <a:endParaRPr lang="en-US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46"/>
          <p:cNvSpPr txBox="1">
            <a:spLocks noChangeArrowheads="1"/>
          </p:cNvSpPr>
          <p:nvPr/>
        </p:nvSpPr>
        <p:spPr>
          <a:xfrm>
            <a:off x="2216112" y="6508200"/>
            <a:ext cx="5238260" cy="28093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en-US" sz="2000" b="1" dirty="0">
                <a:solidFill>
                  <a:srgbClr val="0076A8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Ključni dokument: poslovni plan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27439" y="2493779"/>
            <a:ext cx="2826033" cy="3857968"/>
            <a:chOff x="3791079" y="2327353"/>
            <a:chExt cx="1886391" cy="3916285"/>
          </a:xfrm>
          <a:solidFill>
            <a:srgbClr val="75787B"/>
          </a:solidFill>
        </p:grpSpPr>
        <p:sp>
          <p:nvSpPr>
            <p:cNvPr id="6" name="Isosceles Triangle 9"/>
            <p:cNvSpPr/>
            <p:nvPr/>
          </p:nvSpPr>
          <p:spPr>
            <a:xfrm rot="16570907">
              <a:off x="4117494" y="3198057"/>
              <a:ext cx="301791" cy="931740"/>
            </a:xfrm>
            <a:custGeom>
              <a:avLst/>
              <a:gdLst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301791"/>
                <a:gd name="connsiteY0" fmla="*/ 931740 h 931740"/>
                <a:gd name="connsiteX1" fmla="*/ 137860 w 301791"/>
                <a:gd name="connsiteY1" fmla="*/ 0 h 931740"/>
                <a:gd name="connsiteX2" fmla="*/ 275720 w 301791"/>
                <a:gd name="connsiteY2" fmla="*/ 931740 h 931740"/>
                <a:gd name="connsiteX3" fmla="*/ 0 w 301791"/>
                <a:gd name="connsiteY3" fmla="*/ 931740 h 931740"/>
                <a:gd name="connsiteX0" fmla="*/ 0 w 301791"/>
                <a:gd name="connsiteY0" fmla="*/ 931740 h 931740"/>
                <a:gd name="connsiteX1" fmla="*/ 137860 w 301791"/>
                <a:gd name="connsiteY1" fmla="*/ 0 h 931740"/>
                <a:gd name="connsiteX2" fmla="*/ 275720 w 301791"/>
                <a:gd name="connsiteY2" fmla="*/ 931740 h 931740"/>
                <a:gd name="connsiteX3" fmla="*/ 0 w 301791"/>
                <a:gd name="connsiteY3" fmla="*/ 931740 h 93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791" h="931740">
                  <a:moveTo>
                    <a:pt x="0" y="931740"/>
                  </a:moveTo>
                  <a:cubicBezTo>
                    <a:pt x="122153" y="644020"/>
                    <a:pt x="168107" y="440120"/>
                    <a:pt x="137860" y="0"/>
                  </a:cubicBezTo>
                  <a:cubicBezTo>
                    <a:pt x="351453" y="310580"/>
                    <a:pt x="305967" y="689740"/>
                    <a:pt x="275720" y="931740"/>
                  </a:cubicBezTo>
                  <a:lnTo>
                    <a:pt x="0" y="93174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 lIns="27000" tIns="27000" rIns="27000" bIns="27000" rtlCol="0" anchor="ctr">
              <a:noAutofit/>
            </a:bodyPr>
            <a:lstStyle/>
            <a:p>
              <a:pPr algn="ctr"/>
              <a:endParaRPr lang="en-US" sz="1050" kern="0" err="1">
                <a:solidFill>
                  <a:srgbClr val="44546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Isosceles Triangle 9"/>
            <p:cNvSpPr/>
            <p:nvPr/>
          </p:nvSpPr>
          <p:spPr>
            <a:xfrm rot="3443184">
              <a:off x="5060704" y="3070148"/>
              <a:ext cx="301791" cy="931740"/>
            </a:xfrm>
            <a:custGeom>
              <a:avLst/>
              <a:gdLst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301791"/>
                <a:gd name="connsiteY0" fmla="*/ 931740 h 931740"/>
                <a:gd name="connsiteX1" fmla="*/ 137860 w 301791"/>
                <a:gd name="connsiteY1" fmla="*/ 0 h 931740"/>
                <a:gd name="connsiteX2" fmla="*/ 275720 w 301791"/>
                <a:gd name="connsiteY2" fmla="*/ 931740 h 931740"/>
                <a:gd name="connsiteX3" fmla="*/ 0 w 301791"/>
                <a:gd name="connsiteY3" fmla="*/ 931740 h 931740"/>
                <a:gd name="connsiteX0" fmla="*/ 0 w 301791"/>
                <a:gd name="connsiteY0" fmla="*/ 931740 h 931740"/>
                <a:gd name="connsiteX1" fmla="*/ 137860 w 301791"/>
                <a:gd name="connsiteY1" fmla="*/ 0 h 931740"/>
                <a:gd name="connsiteX2" fmla="*/ 275720 w 301791"/>
                <a:gd name="connsiteY2" fmla="*/ 931740 h 931740"/>
                <a:gd name="connsiteX3" fmla="*/ 0 w 301791"/>
                <a:gd name="connsiteY3" fmla="*/ 931740 h 93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791" h="931740">
                  <a:moveTo>
                    <a:pt x="0" y="931740"/>
                  </a:moveTo>
                  <a:cubicBezTo>
                    <a:pt x="122153" y="644020"/>
                    <a:pt x="168107" y="440120"/>
                    <a:pt x="137860" y="0"/>
                  </a:cubicBezTo>
                  <a:cubicBezTo>
                    <a:pt x="351453" y="310580"/>
                    <a:pt x="305967" y="689740"/>
                    <a:pt x="275720" y="931740"/>
                  </a:cubicBezTo>
                  <a:lnTo>
                    <a:pt x="0" y="93174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 lIns="27000" tIns="27000" rIns="27000" bIns="27000" rtlCol="0" anchor="ctr">
              <a:noAutofit/>
            </a:bodyPr>
            <a:lstStyle/>
            <a:p>
              <a:pPr algn="ctr"/>
              <a:endParaRPr lang="en-US" sz="1050" kern="0" err="1">
                <a:solidFill>
                  <a:srgbClr val="44546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Isosceles Triangle 9"/>
            <p:cNvSpPr/>
            <p:nvPr/>
          </p:nvSpPr>
          <p:spPr>
            <a:xfrm rot="2891513">
              <a:off x="4807007" y="2401867"/>
              <a:ext cx="175131" cy="614285"/>
            </a:xfrm>
            <a:custGeom>
              <a:avLst/>
              <a:gdLst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301791"/>
                <a:gd name="connsiteY0" fmla="*/ 931740 h 931740"/>
                <a:gd name="connsiteX1" fmla="*/ 137860 w 301791"/>
                <a:gd name="connsiteY1" fmla="*/ 0 h 931740"/>
                <a:gd name="connsiteX2" fmla="*/ 275720 w 301791"/>
                <a:gd name="connsiteY2" fmla="*/ 931740 h 931740"/>
                <a:gd name="connsiteX3" fmla="*/ 0 w 301791"/>
                <a:gd name="connsiteY3" fmla="*/ 931740 h 931740"/>
                <a:gd name="connsiteX0" fmla="*/ 0 w 301791"/>
                <a:gd name="connsiteY0" fmla="*/ 931740 h 931740"/>
                <a:gd name="connsiteX1" fmla="*/ 137860 w 301791"/>
                <a:gd name="connsiteY1" fmla="*/ 0 h 931740"/>
                <a:gd name="connsiteX2" fmla="*/ 275720 w 301791"/>
                <a:gd name="connsiteY2" fmla="*/ 931740 h 931740"/>
                <a:gd name="connsiteX3" fmla="*/ 0 w 301791"/>
                <a:gd name="connsiteY3" fmla="*/ 931740 h 931740"/>
                <a:gd name="connsiteX0" fmla="*/ 0 w 298496"/>
                <a:gd name="connsiteY0" fmla="*/ 931740 h 1046998"/>
                <a:gd name="connsiteX1" fmla="*/ 137860 w 298496"/>
                <a:gd name="connsiteY1" fmla="*/ 0 h 1046998"/>
                <a:gd name="connsiteX2" fmla="*/ 270650 w 298496"/>
                <a:gd name="connsiteY2" fmla="*/ 1046997 h 1046998"/>
                <a:gd name="connsiteX3" fmla="*/ 0 w 298496"/>
                <a:gd name="connsiteY3" fmla="*/ 931740 h 104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496" h="1046998">
                  <a:moveTo>
                    <a:pt x="0" y="931740"/>
                  </a:moveTo>
                  <a:cubicBezTo>
                    <a:pt x="122153" y="644020"/>
                    <a:pt x="168107" y="440120"/>
                    <a:pt x="137860" y="0"/>
                  </a:cubicBezTo>
                  <a:cubicBezTo>
                    <a:pt x="351453" y="310580"/>
                    <a:pt x="300897" y="804997"/>
                    <a:pt x="270650" y="1046997"/>
                  </a:cubicBezTo>
                  <a:lnTo>
                    <a:pt x="0" y="93174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 lIns="27000" tIns="27000" rIns="27000" bIns="27000" rtlCol="0" anchor="ctr">
              <a:noAutofit/>
            </a:bodyPr>
            <a:lstStyle/>
            <a:p>
              <a:pPr algn="ctr"/>
              <a:endParaRPr lang="en-US" sz="1050" kern="0" err="1">
                <a:solidFill>
                  <a:srgbClr val="44546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Isosceles Triangle 9"/>
            <p:cNvSpPr/>
            <p:nvPr/>
          </p:nvSpPr>
          <p:spPr>
            <a:xfrm rot="7286374" flipV="1">
              <a:off x="4383855" y="2453287"/>
              <a:ext cx="174792" cy="575221"/>
            </a:xfrm>
            <a:custGeom>
              <a:avLst/>
              <a:gdLst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301791"/>
                <a:gd name="connsiteY0" fmla="*/ 931740 h 931740"/>
                <a:gd name="connsiteX1" fmla="*/ 137860 w 301791"/>
                <a:gd name="connsiteY1" fmla="*/ 0 h 931740"/>
                <a:gd name="connsiteX2" fmla="*/ 275720 w 301791"/>
                <a:gd name="connsiteY2" fmla="*/ 931740 h 931740"/>
                <a:gd name="connsiteX3" fmla="*/ 0 w 301791"/>
                <a:gd name="connsiteY3" fmla="*/ 931740 h 931740"/>
                <a:gd name="connsiteX0" fmla="*/ 0 w 301791"/>
                <a:gd name="connsiteY0" fmla="*/ 931740 h 931740"/>
                <a:gd name="connsiteX1" fmla="*/ 137860 w 301791"/>
                <a:gd name="connsiteY1" fmla="*/ 0 h 931740"/>
                <a:gd name="connsiteX2" fmla="*/ 275720 w 301791"/>
                <a:gd name="connsiteY2" fmla="*/ 931740 h 931740"/>
                <a:gd name="connsiteX3" fmla="*/ 0 w 301791"/>
                <a:gd name="connsiteY3" fmla="*/ 931740 h 931740"/>
                <a:gd name="connsiteX0" fmla="*/ 0 w 297919"/>
                <a:gd name="connsiteY0" fmla="*/ 931740 h 980416"/>
                <a:gd name="connsiteX1" fmla="*/ 137860 w 297919"/>
                <a:gd name="connsiteY1" fmla="*/ 0 h 980416"/>
                <a:gd name="connsiteX2" fmla="*/ 269746 w 297919"/>
                <a:gd name="connsiteY2" fmla="*/ 980416 h 980416"/>
                <a:gd name="connsiteX3" fmla="*/ 0 w 297919"/>
                <a:gd name="connsiteY3" fmla="*/ 931740 h 980416"/>
                <a:gd name="connsiteX0" fmla="*/ 0 w 297919"/>
                <a:gd name="connsiteY0" fmla="*/ 931740 h 980416"/>
                <a:gd name="connsiteX1" fmla="*/ 137860 w 297919"/>
                <a:gd name="connsiteY1" fmla="*/ 0 h 980416"/>
                <a:gd name="connsiteX2" fmla="*/ 269746 w 297919"/>
                <a:gd name="connsiteY2" fmla="*/ 980416 h 980416"/>
                <a:gd name="connsiteX3" fmla="*/ 0 w 297919"/>
                <a:gd name="connsiteY3" fmla="*/ 931740 h 98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919" h="980416">
                  <a:moveTo>
                    <a:pt x="0" y="931740"/>
                  </a:moveTo>
                  <a:cubicBezTo>
                    <a:pt x="122153" y="644020"/>
                    <a:pt x="168107" y="440120"/>
                    <a:pt x="137860" y="0"/>
                  </a:cubicBezTo>
                  <a:cubicBezTo>
                    <a:pt x="351453" y="310580"/>
                    <a:pt x="299993" y="738416"/>
                    <a:pt x="269746" y="980416"/>
                  </a:cubicBezTo>
                  <a:lnTo>
                    <a:pt x="0" y="93174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 lIns="27000" tIns="27000" rIns="27000" bIns="27000" rtlCol="0" anchor="ctr">
              <a:noAutofit/>
            </a:bodyPr>
            <a:lstStyle/>
            <a:p>
              <a:pPr algn="ctr"/>
              <a:endParaRPr lang="en-US" sz="1050" kern="0" err="1">
                <a:solidFill>
                  <a:srgbClr val="44546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3443184">
              <a:off x="5053400" y="4175048"/>
              <a:ext cx="301791" cy="931740"/>
            </a:xfrm>
            <a:custGeom>
              <a:avLst/>
              <a:gdLst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301791"/>
                <a:gd name="connsiteY0" fmla="*/ 931740 h 931740"/>
                <a:gd name="connsiteX1" fmla="*/ 137860 w 301791"/>
                <a:gd name="connsiteY1" fmla="*/ 0 h 931740"/>
                <a:gd name="connsiteX2" fmla="*/ 275720 w 301791"/>
                <a:gd name="connsiteY2" fmla="*/ 931740 h 931740"/>
                <a:gd name="connsiteX3" fmla="*/ 0 w 301791"/>
                <a:gd name="connsiteY3" fmla="*/ 931740 h 931740"/>
                <a:gd name="connsiteX0" fmla="*/ 0 w 301791"/>
                <a:gd name="connsiteY0" fmla="*/ 931740 h 931740"/>
                <a:gd name="connsiteX1" fmla="*/ 137860 w 301791"/>
                <a:gd name="connsiteY1" fmla="*/ 0 h 931740"/>
                <a:gd name="connsiteX2" fmla="*/ 275720 w 301791"/>
                <a:gd name="connsiteY2" fmla="*/ 931740 h 931740"/>
                <a:gd name="connsiteX3" fmla="*/ 0 w 301791"/>
                <a:gd name="connsiteY3" fmla="*/ 931740 h 93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791" h="931740">
                  <a:moveTo>
                    <a:pt x="0" y="931740"/>
                  </a:moveTo>
                  <a:cubicBezTo>
                    <a:pt x="122153" y="644020"/>
                    <a:pt x="168107" y="440120"/>
                    <a:pt x="137860" y="0"/>
                  </a:cubicBezTo>
                  <a:cubicBezTo>
                    <a:pt x="351453" y="310580"/>
                    <a:pt x="305967" y="689740"/>
                    <a:pt x="275720" y="931740"/>
                  </a:cubicBezTo>
                  <a:lnTo>
                    <a:pt x="0" y="93174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 lIns="27000" tIns="27000" rIns="27000" bIns="27000" rtlCol="0" anchor="ctr">
              <a:noAutofit/>
            </a:bodyPr>
            <a:lstStyle/>
            <a:p>
              <a:pPr algn="ctr"/>
              <a:endParaRPr lang="en-US" sz="1050" kern="0" err="1">
                <a:solidFill>
                  <a:srgbClr val="44546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Isosceles Triangle 9"/>
            <p:cNvSpPr/>
            <p:nvPr/>
          </p:nvSpPr>
          <p:spPr>
            <a:xfrm rot="16570907">
              <a:off x="4106053" y="4302957"/>
              <a:ext cx="301791" cy="931740"/>
            </a:xfrm>
            <a:custGeom>
              <a:avLst/>
              <a:gdLst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275720"/>
                <a:gd name="connsiteY0" fmla="*/ 931740 h 931740"/>
                <a:gd name="connsiteX1" fmla="*/ 137860 w 275720"/>
                <a:gd name="connsiteY1" fmla="*/ 0 h 931740"/>
                <a:gd name="connsiteX2" fmla="*/ 275720 w 275720"/>
                <a:gd name="connsiteY2" fmla="*/ 931740 h 931740"/>
                <a:gd name="connsiteX3" fmla="*/ 0 w 275720"/>
                <a:gd name="connsiteY3" fmla="*/ 931740 h 931740"/>
                <a:gd name="connsiteX0" fmla="*/ 0 w 301791"/>
                <a:gd name="connsiteY0" fmla="*/ 931740 h 931740"/>
                <a:gd name="connsiteX1" fmla="*/ 137860 w 301791"/>
                <a:gd name="connsiteY1" fmla="*/ 0 h 931740"/>
                <a:gd name="connsiteX2" fmla="*/ 275720 w 301791"/>
                <a:gd name="connsiteY2" fmla="*/ 931740 h 931740"/>
                <a:gd name="connsiteX3" fmla="*/ 0 w 301791"/>
                <a:gd name="connsiteY3" fmla="*/ 931740 h 931740"/>
                <a:gd name="connsiteX0" fmla="*/ 0 w 301791"/>
                <a:gd name="connsiteY0" fmla="*/ 931740 h 931740"/>
                <a:gd name="connsiteX1" fmla="*/ 137860 w 301791"/>
                <a:gd name="connsiteY1" fmla="*/ 0 h 931740"/>
                <a:gd name="connsiteX2" fmla="*/ 275720 w 301791"/>
                <a:gd name="connsiteY2" fmla="*/ 931740 h 931740"/>
                <a:gd name="connsiteX3" fmla="*/ 0 w 301791"/>
                <a:gd name="connsiteY3" fmla="*/ 931740 h 93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791" h="931740">
                  <a:moveTo>
                    <a:pt x="0" y="931740"/>
                  </a:moveTo>
                  <a:cubicBezTo>
                    <a:pt x="122153" y="644020"/>
                    <a:pt x="168107" y="440120"/>
                    <a:pt x="137860" y="0"/>
                  </a:cubicBezTo>
                  <a:cubicBezTo>
                    <a:pt x="351453" y="310580"/>
                    <a:pt x="305967" y="689740"/>
                    <a:pt x="275720" y="931740"/>
                  </a:cubicBezTo>
                  <a:lnTo>
                    <a:pt x="0" y="93174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 lIns="27000" tIns="27000" rIns="27000" bIns="27000" rtlCol="0" anchor="ctr">
              <a:noAutofit/>
            </a:bodyPr>
            <a:lstStyle/>
            <a:p>
              <a:pPr algn="ctr"/>
              <a:endParaRPr lang="en-US" sz="1050" kern="0" err="1">
                <a:solidFill>
                  <a:srgbClr val="44546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Isosceles Triangle 7"/>
            <p:cNvSpPr/>
            <p:nvPr/>
          </p:nvSpPr>
          <p:spPr>
            <a:xfrm>
              <a:off x="4387335" y="2327353"/>
              <a:ext cx="642305" cy="3916285"/>
            </a:xfrm>
            <a:custGeom>
              <a:avLst/>
              <a:gdLst>
                <a:gd name="connsiteX0" fmla="*/ 0 w 571817"/>
                <a:gd name="connsiteY0" fmla="*/ 3832225 h 3832225"/>
                <a:gd name="connsiteX1" fmla="*/ 285909 w 571817"/>
                <a:gd name="connsiteY1" fmla="*/ 0 h 3832225"/>
                <a:gd name="connsiteX2" fmla="*/ 571817 w 571817"/>
                <a:gd name="connsiteY2" fmla="*/ 3832225 h 3832225"/>
                <a:gd name="connsiteX3" fmla="*/ 0 w 571817"/>
                <a:gd name="connsiteY3" fmla="*/ 3832225 h 3832225"/>
                <a:gd name="connsiteX0" fmla="*/ 0 w 571817"/>
                <a:gd name="connsiteY0" fmla="*/ 4152265 h 4152265"/>
                <a:gd name="connsiteX1" fmla="*/ 316389 w 571817"/>
                <a:gd name="connsiteY1" fmla="*/ 0 h 4152265"/>
                <a:gd name="connsiteX2" fmla="*/ 571817 w 571817"/>
                <a:gd name="connsiteY2" fmla="*/ 4152265 h 4152265"/>
                <a:gd name="connsiteX3" fmla="*/ 0 w 571817"/>
                <a:gd name="connsiteY3" fmla="*/ 4152265 h 4152265"/>
                <a:gd name="connsiteX0" fmla="*/ 0 w 571817"/>
                <a:gd name="connsiteY0" fmla="*/ 4266565 h 4266565"/>
                <a:gd name="connsiteX1" fmla="*/ 202089 w 571817"/>
                <a:gd name="connsiteY1" fmla="*/ 0 h 4266565"/>
                <a:gd name="connsiteX2" fmla="*/ 571817 w 571817"/>
                <a:gd name="connsiteY2" fmla="*/ 4266565 h 4266565"/>
                <a:gd name="connsiteX3" fmla="*/ 0 w 571817"/>
                <a:gd name="connsiteY3" fmla="*/ 4266565 h 4266565"/>
                <a:gd name="connsiteX0" fmla="*/ 0 w 618752"/>
                <a:gd name="connsiteY0" fmla="*/ 4266565 h 4266565"/>
                <a:gd name="connsiteX1" fmla="*/ 202089 w 618752"/>
                <a:gd name="connsiteY1" fmla="*/ 0 h 4266565"/>
                <a:gd name="connsiteX2" fmla="*/ 571817 w 618752"/>
                <a:gd name="connsiteY2" fmla="*/ 4266565 h 4266565"/>
                <a:gd name="connsiteX3" fmla="*/ 0 w 618752"/>
                <a:gd name="connsiteY3" fmla="*/ 4266565 h 4266565"/>
                <a:gd name="connsiteX0" fmla="*/ 0 w 642305"/>
                <a:gd name="connsiteY0" fmla="*/ 4266565 h 4266565"/>
                <a:gd name="connsiteX1" fmla="*/ 202089 w 642305"/>
                <a:gd name="connsiteY1" fmla="*/ 0 h 4266565"/>
                <a:gd name="connsiteX2" fmla="*/ 571817 w 642305"/>
                <a:gd name="connsiteY2" fmla="*/ 4266565 h 4266565"/>
                <a:gd name="connsiteX3" fmla="*/ 0 w 642305"/>
                <a:gd name="connsiteY3" fmla="*/ 4266565 h 4266565"/>
                <a:gd name="connsiteX0" fmla="*/ 0 w 642305"/>
                <a:gd name="connsiteY0" fmla="*/ 4266565 h 4266565"/>
                <a:gd name="connsiteX1" fmla="*/ 202089 w 642305"/>
                <a:gd name="connsiteY1" fmla="*/ 0 h 4266565"/>
                <a:gd name="connsiteX2" fmla="*/ 571817 w 642305"/>
                <a:gd name="connsiteY2" fmla="*/ 4266565 h 4266565"/>
                <a:gd name="connsiteX3" fmla="*/ 0 w 642305"/>
                <a:gd name="connsiteY3" fmla="*/ 4266565 h 4266565"/>
                <a:gd name="connsiteX0" fmla="*/ 0 w 642305"/>
                <a:gd name="connsiteY0" fmla="*/ 4266565 h 4266565"/>
                <a:gd name="connsiteX1" fmla="*/ 202089 w 642305"/>
                <a:gd name="connsiteY1" fmla="*/ 0 h 4266565"/>
                <a:gd name="connsiteX2" fmla="*/ 571817 w 642305"/>
                <a:gd name="connsiteY2" fmla="*/ 4266565 h 4266565"/>
                <a:gd name="connsiteX3" fmla="*/ 0 w 642305"/>
                <a:gd name="connsiteY3" fmla="*/ 4266565 h 426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305" h="4266565">
                  <a:moveTo>
                    <a:pt x="0" y="4266565"/>
                  </a:moveTo>
                  <a:cubicBezTo>
                    <a:pt x="326443" y="3126317"/>
                    <a:pt x="416666" y="1498388"/>
                    <a:pt x="202089" y="0"/>
                  </a:cubicBezTo>
                  <a:cubicBezTo>
                    <a:pt x="546312" y="1437428"/>
                    <a:pt x="760994" y="2730077"/>
                    <a:pt x="571817" y="4266565"/>
                  </a:cubicBezTo>
                  <a:lnTo>
                    <a:pt x="0" y="426656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 lIns="27000" tIns="27000" rIns="27000" bIns="27000" rtlCol="0" anchor="ctr">
              <a:noAutofit/>
            </a:bodyPr>
            <a:lstStyle/>
            <a:p>
              <a:pPr algn="ctr"/>
              <a:endParaRPr lang="en-US" sz="1050" kern="0" err="1">
                <a:solidFill>
                  <a:srgbClr val="44546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1905709" y="4113187"/>
            <a:ext cx="1991670" cy="2099165"/>
          </a:xfrm>
          <a:prstGeom prst="ellipse">
            <a:avLst/>
          </a:prstGeom>
          <a:solidFill>
            <a:srgbClr val="62B5E5"/>
          </a:solidFill>
          <a:ln w="19050" cap="flat" cmpd="sng" algn="ctr">
            <a:noFill/>
            <a:prstDash val="solid"/>
          </a:ln>
          <a:effectLst/>
        </p:spPr>
        <p:txBody>
          <a:bodyPr lIns="68580" tIns="68580" rIns="68580" bIns="68580" rtlCol="0" anchor="ctr">
            <a:noAutofit/>
          </a:bodyPr>
          <a:lstStyle/>
          <a:p>
            <a:pPr algn="ctr"/>
            <a:endParaRPr lang="en-US" sz="1200" kern="0" err="1">
              <a:solidFill>
                <a:prstClr val="whit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54972" y="3984335"/>
            <a:ext cx="2264460" cy="2120402"/>
          </a:xfrm>
          <a:prstGeom prst="ellipse">
            <a:avLst/>
          </a:prstGeom>
          <a:solidFill>
            <a:srgbClr val="86BC25"/>
          </a:solidFill>
          <a:ln w="19050" cap="flat" cmpd="sng" algn="ctr">
            <a:noFill/>
            <a:prstDash val="solid"/>
          </a:ln>
          <a:effectLst/>
        </p:spPr>
        <p:txBody>
          <a:bodyPr lIns="68580" tIns="68580" rIns="68580" bIns="68580" rtlCol="0" anchor="ctr">
            <a:noAutofit/>
          </a:bodyPr>
          <a:lstStyle/>
          <a:p>
            <a:pPr algn="ctr"/>
            <a:endParaRPr lang="en-US" sz="1200" kern="0" err="1">
              <a:solidFill>
                <a:srgbClr val="44546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04492" y="2105592"/>
            <a:ext cx="2125251" cy="2007595"/>
          </a:xfrm>
          <a:prstGeom prst="ellipse">
            <a:avLst/>
          </a:prstGeom>
          <a:solidFill>
            <a:srgbClr val="43B02A"/>
          </a:solidFill>
          <a:ln w="19050" cap="flat" cmpd="sng" algn="ctr">
            <a:noFill/>
            <a:prstDash val="solid"/>
          </a:ln>
          <a:effectLst/>
        </p:spPr>
        <p:txBody>
          <a:bodyPr lIns="68580" tIns="68580" rIns="68580" bIns="68580" rtlCol="0" anchor="ctr">
            <a:noAutofit/>
          </a:bodyPr>
          <a:lstStyle/>
          <a:p>
            <a:pPr algn="ctr"/>
            <a:endParaRPr lang="en-US" sz="1200" kern="0" err="1">
              <a:solidFill>
                <a:srgbClr val="44546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77798" y="2325951"/>
            <a:ext cx="1857958" cy="1808436"/>
          </a:xfrm>
          <a:prstGeom prst="ellipse">
            <a:avLst/>
          </a:prstGeom>
          <a:solidFill>
            <a:srgbClr val="00A3E0"/>
          </a:solidFill>
          <a:ln w="19050" cap="flat" cmpd="sng" algn="ctr">
            <a:noFill/>
            <a:prstDash val="solid"/>
          </a:ln>
          <a:effectLst/>
        </p:spPr>
        <p:txBody>
          <a:bodyPr lIns="68580" tIns="68580" rIns="68580" bIns="68580" rtlCol="0" anchor="ctr">
            <a:noAutofit/>
          </a:bodyPr>
          <a:lstStyle/>
          <a:p>
            <a:pPr algn="ctr"/>
            <a:endParaRPr lang="en-US" sz="1200" kern="0" err="1">
              <a:solidFill>
                <a:srgbClr val="44546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69245" y="895443"/>
            <a:ext cx="1807357" cy="1801534"/>
          </a:xfrm>
          <a:prstGeom prst="ellipse">
            <a:avLst/>
          </a:prstGeom>
          <a:solidFill>
            <a:srgbClr val="62B5E5"/>
          </a:solidFill>
          <a:ln w="19050" cap="flat" cmpd="sng" algn="ctr">
            <a:noFill/>
            <a:prstDash val="solid"/>
          </a:ln>
          <a:effectLst/>
        </p:spPr>
        <p:txBody>
          <a:bodyPr lIns="68580" tIns="68580" rIns="68580" bIns="68580" rtlCol="0" anchor="ctr">
            <a:noAutofit/>
          </a:bodyPr>
          <a:lstStyle/>
          <a:p>
            <a:pPr algn="ctr"/>
            <a:endParaRPr lang="en-US" sz="1200" kern="0" err="1">
              <a:solidFill>
                <a:srgbClr val="44546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24547" y="611416"/>
            <a:ext cx="2191259" cy="2095075"/>
          </a:xfrm>
          <a:prstGeom prst="ellipse">
            <a:avLst/>
          </a:prstGeom>
          <a:solidFill>
            <a:srgbClr val="86BC25"/>
          </a:solidFill>
          <a:ln w="19050" cap="flat" cmpd="sng" algn="ctr">
            <a:noFill/>
            <a:prstDash val="solid"/>
          </a:ln>
          <a:effectLst/>
        </p:spPr>
        <p:txBody>
          <a:bodyPr lIns="68580" tIns="68580" rIns="68580" bIns="68580" rtlCol="0" anchor="ctr">
            <a:noAutofit/>
          </a:bodyPr>
          <a:lstStyle/>
          <a:p>
            <a:pPr algn="ctr"/>
            <a:endParaRPr lang="en-US" sz="1200" kern="0" err="1">
              <a:solidFill>
                <a:srgbClr val="44546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9130" y="2586357"/>
            <a:ext cx="1470284" cy="105157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hr-HR" sz="12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Doprinos projekta</a:t>
            </a:r>
          </a:p>
          <a:p>
            <a:pPr algn="ctr">
              <a:spcAft>
                <a:spcPts val="450"/>
              </a:spcAft>
            </a:pPr>
            <a:endParaRPr lang="hr-HR" sz="1200" b="1" dirty="0">
              <a:solidFill>
                <a:prstClr val="whit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450"/>
              </a:spcAft>
            </a:pPr>
            <a:r>
              <a:rPr lang="hr-HR" sz="1200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Doprinos projekta ciljevima Poziva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1250" y="4610967"/>
            <a:ext cx="1963548" cy="98745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hr-HR" sz="12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Podaci o </a:t>
            </a:r>
            <a:r>
              <a:rPr lang="hr-HR" sz="12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zadruzi</a:t>
            </a:r>
            <a:endParaRPr lang="hr-HR" sz="1200" b="1" dirty="0">
              <a:solidFill>
                <a:prstClr val="whit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450"/>
              </a:spcAft>
            </a:pPr>
            <a:r>
              <a:rPr lang="en-US" sz="12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2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200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Datum registracije, opis djelatnosti, prihodi i popis donacija</a:t>
            </a:r>
            <a:endParaRPr lang="en-US" sz="1200" dirty="0">
              <a:solidFill>
                <a:prstClr val="whit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04666" y="2475474"/>
            <a:ext cx="1600595" cy="135678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hr-HR" sz="12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Projektni tim</a:t>
            </a:r>
            <a:endParaRPr lang="hr-HR" sz="1200" b="1" dirty="0">
              <a:solidFill>
                <a:prstClr val="whit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450"/>
              </a:spcAft>
            </a:pPr>
            <a:r>
              <a:rPr lang="en-US" sz="12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2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200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Voditelj projekta, projektni tim, vanjski stručnjaci, prethodno projektno iskustvo</a:t>
            </a:r>
            <a:endParaRPr lang="en-US" sz="1200" dirty="0">
              <a:solidFill>
                <a:prstClr val="whit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9054" y="4209589"/>
            <a:ext cx="1756296" cy="17261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hr-HR" sz="12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Vrednovanje rezultata</a:t>
            </a:r>
          </a:p>
          <a:p>
            <a:pPr algn="ctr">
              <a:spcAft>
                <a:spcPts val="450"/>
              </a:spcAft>
            </a:pPr>
            <a:r>
              <a:rPr lang="en-US" sz="12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2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200" dirty="0" err="1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1200" dirty="0" err="1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raćenje</a:t>
            </a:r>
            <a:r>
              <a:rPr lang="en-US" sz="1200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vrednovanje</a:t>
            </a:r>
            <a:r>
              <a:rPr lang="en-US" sz="1200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postignuća</a:t>
            </a:r>
            <a:r>
              <a:rPr lang="en-US" sz="1200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rezultata</a:t>
            </a:r>
            <a:r>
              <a:rPr lang="en-US" sz="1200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projekta</a:t>
            </a:r>
            <a:r>
              <a:rPr lang="en-US" sz="1200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njegovog</a:t>
            </a:r>
            <a:r>
              <a:rPr lang="en-US" sz="1200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utjecaja</a:t>
            </a:r>
            <a:r>
              <a:rPr lang="en-US" sz="1200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200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ispunjavanje</a:t>
            </a:r>
            <a:r>
              <a:rPr lang="en-US" sz="1200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ciljeva</a:t>
            </a:r>
            <a:r>
              <a:rPr lang="en-US" sz="1200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Poziva</a:t>
            </a:r>
            <a:r>
              <a:rPr lang="en-US" sz="1200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20375" y="1332782"/>
            <a:ext cx="1506018" cy="80278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hr-HR" sz="12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Ciljna skupina</a:t>
            </a:r>
          </a:p>
          <a:p>
            <a:pPr marL="87313" algn="ctr">
              <a:spcAft>
                <a:spcPts val="45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2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200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Opis i problemi ciljne skupine</a:t>
            </a:r>
            <a:endParaRPr lang="hr-HR" sz="1200" dirty="0">
              <a:solidFill>
                <a:prstClr val="whit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35242" y="1150155"/>
            <a:ext cx="2057235" cy="117211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hr-HR" sz="12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Definiranje projekta</a:t>
            </a:r>
            <a:endParaRPr lang="hr-HR" sz="1200" b="1" dirty="0">
              <a:solidFill>
                <a:prstClr val="whit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450"/>
              </a:spcAft>
            </a:pPr>
            <a:r>
              <a:rPr lang="en-US" sz="12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2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200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Aktivnosti, mjerljivi rezultati, vremenski raspored aktivnosti, proračun</a:t>
            </a:r>
            <a:endParaRPr lang="en-US" sz="1200" dirty="0">
              <a:solidFill>
                <a:prstClr val="whit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064" y="170196"/>
            <a:ext cx="89073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dirty="0" smtClean="0">
                <a:solidFill>
                  <a:srgbClr val="313131"/>
                </a:solidFill>
              </a:rPr>
              <a:t>Kako poslovnu ideju oblikovati u projekt </a:t>
            </a:r>
            <a:r>
              <a:rPr lang="hr-HR" b="1" dirty="0" smtClean="0">
                <a:solidFill>
                  <a:srgbClr val="0076A8"/>
                </a:solidFill>
              </a:rPr>
              <a:t>društvenog poduzetništva</a:t>
            </a:r>
            <a:r>
              <a:rPr lang="hr-HR" dirty="0" smtClean="0">
                <a:solidFill>
                  <a:srgbClr val="313131"/>
                </a:solidFill>
              </a:rPr>
              <a:t>?</a:t>
            </a:r>
            <a:endParaRPr lang="en-US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46"/>
          <p:cNvSpPr txBox="1">
            <a:spLocks noChangeArrowheads="1"/>
          </p:cNvSpPr>
          <p:nvPr/>
        </p:nvSpPr>
        <p:spPr>
          <a:xfrm>
            <a:off x="457200" y="517453"/>
            <a:ext cx="8019390" cy="47550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en-US" sz="1800" b="1" dirty="0" smtClean="0">
                <a:solidFill>
                  <a:prstClr val="black"/>
                </a:solidFill>
              </a:rPr>
              <a:t>Izvori informacija o javnim pozivima</a:t>
            </a:r>
            <a:endParaRPr lang="hr-HR" altLang="en-US" sz="1800" b="1" dirty="0">
              <a:solidFill>
                <a:prstClr val="black"/>
              </a:solidFill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 bwMode="auto">
          <a:xfrm>
            <a:off x="457200" y="1452049"/>
            <a:ext cx="7593724" cy="253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hlinkClick r:id="rId3"/>
              </a:rPr>
              <a:t>www.strukturnifondovi.hr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hlinkClick r:id="rId4"/>
              </a:rPr>
              <a:t>www.esf.hr</a:t>
            </a: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hlinkClick r:id="rId5"/>
              </a:rPr>
              <a:t>www.ruralnirazvoj.hr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>
              <a:defRPr/>
            </a:pPr>
            <a:r>
              <a:rPr lang="hr-HR" sz="2000" dirty="0" smtClean="0">
                <a:solidFill>
                  <a:sysClr val="windowText" lastClr="000000"/>
                </a:solidFill>
                <a:latin typeface="+mj-lt"/>
                <a:hlinkClick r:id="rId6"/>
              </a:rPr>
              <a:t>https</a:t>
            </a:r>
            <a:r>
              <a:rPr lang="hr-HR" sz="2000" dirty="0">
                <a:solidFill>
                  <a:sysClr val="windowText" lastClr="000000"/>
                </a:solidFill>
                <a:latin typeface="+mj-lt"/>
                <a:hlinkClick r:id="rId6"/>
              </a:rPr>
              <a:t>://</a:t>
            </a:r>
            <a:r>
              <a:rPr lang="hr-HR" sz="2000" dirty="0" smtClean="0">
                <a:solidFill>
                  <a:sysClr val="windowText" lastClr="000000"/>
                </a:solidFill>
                <a:latin typeface="+mj-lt"/>
                <a:hlinkClick r:id="rId6"/>
              </a:rPr>
              <a:t>branitelji.gov.hr</a:t>
            </a:r>
            <a:endParaRPr lang="hr-HR" sz="2000" dirty="0" smtClean="0">
              <a:solidFill>
                <a:sysClr val="windowText" lastClr="000000"/>
              </a:solidFill>
              <a:latin typeface="+mj-lt"/>
            </a:endParaRPr>
          </a:p>
          <a:p>
            <a:pPr>
              <a:defRPr/>
            </a:pPr>
            <a:r>
              <a:rPr lang="hr-HR" sz="2000" dirty="0">
                <a:solidFill>
                  <a:sysClr val="windowText" lastClr="000000"/>
                </a:solidFill>
                <a:latin typeface="+mj-lt"/>
                <a:hlinkClick r:id="rId7"/>
              </a:rPr>
              <a:t>http://</a:t>
            </a:r>
            <a:r>
              <a:rPr lang="hr-HR" sz="2000" dirty="0" smtClean="0">
                <a:solidFill>
                  <a:sysClr val="windowText" lastClr="000000"/>
                </a:solidFill>
                <a:latin typeface="+mj-lt"/>
                <a:hlinkClick r:id="rId7"/>
              </a:rPr>
              <a:t>www.mint.hr</a:t>
            </a:r>
            <a:endParaRPr lang="hr-HR" sz="2000" dirty="0">
              <a:solidFill>
                <a:sysClr val="windowText" lastClr="000000"/>
              </a:solidFill>
              <a:latin typeface="+mj-lt"/>
            </a:endParaRPr>
          </a:p>
          <a:p>
            <a:pPr>
              <a:defRPr/>
            </a:pPr>
            <a:r>
              <a:rPr lang="hr-HR" sz="2000" dirty="0">
                <a:solidFill>
                  <a:sysClr val="windowText" lastClr="000000"/>
                </a:solidFill>
                <a:latin typeface="+mj-lt"/>
                <a:hlinkClick r:id="rId8"/>
              </a:rPr>
              <a:t>http://</a:t>
            </a:r>
            <a:r>
              <a:rPr lang="hr-HR" sz="2000" dirty="0" smtClean="0">
                <a:solidFill>
                  <a:sysClr val="windowText" lastClr="000000"/>
                </a:solidFill>
                <a:latin typeface="+mj-lt"/>
                <a:hlinkClick r:id="rId8"/>
              </a:rPr>
              <a:t>www.mrms.hr</a:t>
            </a:r>
            <a:endParaRPr lang="hr-HR" sz="2000" dirty="0" smtClean="0">
              <a:solidFill>
                <a:sysClr val="windowText" lastClr="000000"/>
              </a:solidFill>
              <a:latin typeface="+mj-lt"/>
            </a:endParaRPr>
          </a:p>
          <a:p>
            <a:pPr>
              <a:defRPr/>
            </a:pPr>
            <a:r>
              <a:rPr lang="hr-HR" sz="2000" dirty="0">
                <a:solidFill>
                  <a:sysClr val="windowText" lastClr="000000"/>
                </a:solidFill>
                <a:latin typeface="+mj-lt"/>
                <a:hlinkClick r:id="rId9"/>
              </a:rPr>
              <a:t>https://</a:t>
            </a:r>
            <a:r>
              <a:rPr lang="hr-HR" sz="2000" dirty="0" smtClean="0">
                <a:solidFill>
                  <a:sysClr val="windowText" lastClr="000000"/>
                </a:solidFill>
                <a:latin typeface="+mj-lt"/>
                <a:hlinkClick r:id="rId9"/>
              </a:rPr>
              <a:t>www.mingo.hr</a:t>
            </a:r>
            <a:endParaRPr lang="hr-HR" sz="2000" dirty="0" smtClean="0">
              <a:solidFill>
                <a:sysClr val="windowText" lastClr="000000"/>
              </a:solidFill>
              <a:latin typeface="+mj-lt"/>
            </a:endParaRPr>
          </a:p>
          <a:p>
            <a:pPr>
              <a:defRPr/>
            </a:pPr>
            <a:r>
              <a:rPr lang="hr-HR" sz="2000" dirty="0">
                <a:solidFill>
                  <a:sysClr val="windowText" lastClr="000000"/>
                </a:solidFill>
                <a:latin typeface="+mj-lt"/>
                <a:hlinkClick r:id="rId10"/>
              </a:rPr>
              <a:t>https://</a:t>
            </a:r>
            <a:r>
              <a:rPr lang="hr-HR" sz="2000" dirty="0" smtClean="0">
                <a:solidFill>
                  <a:sysClr val="windowText" lastClr="000000"/>
                </a:solidFill>
                <a:latin typeface="+mj-lt"/>
                <a:hlinkClick r:id="rId10"/>
              </a:rPr>
              <a:t>udruge.gov.hr</a:t>
            </a:r>
            <a:endParaRPr lang="hr-HR" sz="2000" dirty="0" smtClean="0">
              <a:solidFill>
                <a:sysClr val="windowText" lastClr="000000"/>
              </a:solidFill>
              <a:latin typeface="+mj-lt"/>
            </a:endParaRPr>
          </a:p>
          <a:p>
            <a:pPr>
              <a:defRPr/>
            </a:pPr>
            <a:r>
              <a:rPr lang="hr-HR" sz="2000" dirty="0">
                <a:solidFill>
                  <a:sysClr val="windowText" lastClr="000000"/>
                </a:solidFill>
                <a:latin typeface="+mj-lt"/>
                <a:hlinkClick r:id="rId11"/>
              </a:rPr>
              <a:t>https://</a:t>
            </a:r>
            <a:r>
              <a:rPr lang="hr-HR" sz="2000" dirty="0" smtClean="0">
                <a:solidFill>
                  <a:sysClr val="windowText" lastClr="000000"/>
                </a:solidFill>
                <a:latin typeface="+mj-lt"/>
                <a:hlinkClick r:id="rId11"/>
              </a:rPr>
              <a:t>zaklada.civilnodrustvo.hr</a:t>
            </a:r>
            <a:r>
              <a:rPr lang="hr-HR" sz="2000" dirty="0">
                <a:solidFill>
                  <a:sysClr val="windowText" lastClr="000000"/>
                </a:solidFill>
                <a:latin typeface="+mj-lt"/>
              </a:rPr>
              <a:t> </a:t>
            </a:r>
            <a:endParaRPr lang="hr-HR" sz="2000" dirty="0" smtClean="0">
              <a:solidFill>
                <a:sysClr val="windowText" lastClr="000000"/>
              </a:solidFill>
              <a:latin typeface="+mj-lt"/>
            </a:endParaRPr>
          </a:p>
          <a:p>
            <a:pPr>
              <a:defRPr/>
            </a:pPr>
            <a:r>
              <a:rPr lang="hr-HR" sz="1600" dirty="0" smtClean="0">
                <a:solidFill>
                  <a:sysClr val="windowText" lastClr="000000"/>
                </a:solidFill>
                <a:latin typeface="+mj-lt"/>
              </a:rPr>
              <a:t>Ostali…</a:t>
            </a:r>
            <a:endParaRPr lang="hr-HR" sz="1600" dirty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hr-HR" sz="2000" dirty="0">
              <a:solidFill>
                <a:sysClr val="windowText" lastClr="000000"/>
              </a:solidFill>
              <a:latin typeface="+mj-lt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hr-HR" sz="2000" dirty="0" smtClean="0">
              <a:solidFill>
                <a:sysClr val="windowText" lastClr="000000"/>
              </a:solidFill>
              <a:latin typeface="+mj-lt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hr-HR" sz="2000" dirty="0">
              <a:solidFill>
                <a:sysClr val="windowText" lastClr="000000"/>
              </a:solidFill>
              <a:latin typeface="+mj-lt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hr-HR" sz="2000" dirty="0">
              <a:solidFill>
                <a:sysClr val="windowText" lastClr="000000"/>
              </a:solidFill>
              <a:latin typeface="+mj-lt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 bwMode="gray">
          <a:xfrm>
            <a:off x="324585" y="5469496"/>
            <a:ext cx="8577677" cy="514521"/>
          </a:xfrm>
          <a:prstGeom prst="round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66675" tIns="66675" rIns="66675" bIns="666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chemeClr val="bg1"/>
                </a:solidFill>
                <a:ea typeface="ＭＳ Ｐゴシック" charset="0"/>
              </a:rPr>
              <a:t>Uskoro: www.branitelj-poduzetnik.com</a:t>
            </a:r>
          </a:p>
        </p:txBody>
      </p:sp>
    </p:spTree>
    <p:extLst>
      <p:ext uri="{BB962C8B-B14F-4D97-AF65-F5344CB8AC3E}">
        <p14:creationId xmlns:p14="http://schemas.microsoft.com/office/powerpoint/2010/main" val="27546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gray">
          <a:xfrm>
            <a:off x="357351" y="547438"/>
            <a:ext cx="8282151" cy="631478"/>
          </a:xfrm>
          <a:prstGeom prst="round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66675" tIns="66675" rIns="66675" bIns="666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hr-HR" sz="2000" b="1" dirty="0" smtClean="0">
                <a:solidFill>
                  <a:prstClr val="white"/>
                </a:solidFill>
                <a:latin typeface="+mj-lt"/>
              </a:rPr>
              <a:t>Zajedno razvijamo vaše projektne ideje </a:t>
            </a:r>
            <a:endParaRPr lang="en-US" sz="2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9997" y="1955992"/>
            <a:ext cx="5810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600" dirty="0">
                <a:solidFill>
                  <a:srgbClr val="313131"/>
                </a:solidFill>
                <a:latin typeface="+mj-lt"/>
              </a:rPr>
              <a:t>Edukacijske radionice Ministarstva hrvatskih branitelja za nezaposlene branitelje u suradnji s konzultantskom tvrtkom Deloitte </a:t>
            </a:r>
            <a:endParaRPr lang="en-US" sz="1600" dirty="0">
              <a:solidFill>
                <a:srgbClr val="313131"/>
              </a:solidFill>
              <a:latin typeface="+mj-lt"/>
            </a:endParaRPr>
          </a:p>
        </p:txBody>
      </p:sp>
      <p:grpSp>
        <p:nvGrpSpPr>
          <p:cNvPr id="6" name="Group 902"/>
          <p:cNvGrpSpPr>
            <a:grpSpLocks noChangeAspect="1"/>
          </p:cNvGrpSpPr>
          <p:nvPr/>
        </p:nvGrpSpPr>
        <p:grpSpPr bwMode="auto">
          <a:xfrm>
            <a:off x="1183891" y="2094137"/>
            <a:ext cx="462375" cy="462375"/>
            <a:chOff x="4880" y="3759"/>
            <a:chExt cx="340" cy="340"/>
          </a:xfrm>
          <a:solidFill>
            <a:srgbClr val="012169"/>
          </a:solidFill>
        </p:grpSpPr>
        <p:sp>
          <p:nvSpPr>
            <p:cNvPr id="7" name="Freeform 903"/>
            <p:cNvSpPr>
              <a:spLocks noEditPoints="1"/>
            </p:cNvSpPr>
            <p:nvPr/>
          </p:nvSpPr>
          <p:spPr bwMode="auto">
            <a:xfrm>
              <a:off x="4880" y="375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kern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8" name="Freeform 904"/>
            <p:cNvSpPr>
              <a:spLocks noEditPoints="1"/>
            </p:cNvSpPr>
            <p:nvPr/>
          </p:nvSpPr>
          <p:spPr bwMode="auto">
            <a:xfrm>
              <a:off x="4958" y="3851"/>
              <a:ext cx="199" cy="163"/>
            </a:xfrm>
            <a:custGeom>
              <a:avLst/>
              <a:gdLst>
                <a:gd name="T0" fmla="*/ 296 w 300"/>
                <a:gd name="T1" fmla="*/ 25 h 246"/>
                <a:gd name="T2" fmla="*/ 281 w 300"/>
                <a:gd name="T3" fmla="*/ 24 h 246"/>
                <a:gd name="T4" fmla="*/ 245 w 300"/>
                <a:gd name="T5" fmla="*/ 55 h 246"/>
                <a:gd name="T6" fmla="*/ 245 w 300"/>
                <a:gd name="T7" fmla="*/ 11 h 246"/>
                <a:gd name="T8" fmla="*/ 235 w 300"/>
                <a:gd name="T9" fmla="*/ 0 h 246"/>
                <a:gd name="T10" fmla="*/ 11 w 300"/>
                <a:gd name="T11" fmla="*/ 0 h 246"/>
                <a:gd name="T12" fmla="*/ 0 w 300"/>
                <a:gd name="T13" fmla="*/ 11 h 246"/>
                <a:gd name="T14" fmla="*/ 0 w 300"/>
                <a:gd name="T15" fmla="*/ 235 h 246"/>
                <a:gd name="T16" fmla="*/ 11 w 300"/>
                <a:gd name="T17" fmla="*/ 246 h 246"/>
                <a:gd name="T18" fmla="*/ 235 w 300"/>
                <a:gd name="T19" fmla="*/ 246 h 246"/>
                <a:gd name="T20" fmla="*/ 245 w 300"/>
                <a:gd name="T21" fmla="*/ 235 h 246"/>
                <a:gd name="T22" fmla="*/ 245 w 300"/>
                <a:gd name="T23" fmla="*/ 84 h 246"/>
                <a:gd name="T24" fmla="*/ 295 w 300"/>
                <a:gd name="T25" fmla="*/ 40 h 246"/>
                <a:gd name="T26" fmla="*/ 296 w 300"/>
                <a:gd name="T27" fmla="*/ 25 h 246"/>
                <a:gd name="T28" fmla="*/ 224 w 300"/>
                <a:gd name="T29" fmla="*/ 224 h 246"/>
                <a:gd name="T30" fmla="*/ 21 w 300"/>
                <a:gd name="T31" fmla="*/ 224 h 246"/>
                <a:gd name="T32" fmla="*/ 21 w 300"/>
                <a:gd name="T33" fmla="*/ 22 h 246"/>
                <a:gd name="T34" fmla="*/ 224 w 300"/>
                <a:gd name="T35" fmla="*/ 22 h 246"/>
                <a:gd name="T36" fmla="*/ 224 w 300"/>
                <a:gd name="T37" fmla="*/ 74 h 246"/>
                <a:gd name="T38" fmla="*/ 119 w 300"/>
                <a:gd name="T39" fmla="*/ 166 h 246"/>
                <a:gd name="T40" fmla="*/ 72 w 300"/>
                <a:gd name="T41" fmla="*/ 111 h 246"/>
                <a:gd name="T42" fmla="*/ 57 w 300"/>
                <a:gd name="T43" fmla="*/ 109 h 246"/>
                <a:gd name="T44" fmla="*/ 56 w 300"/>
                <a:gd name="T45" fmla="*/ 125 h 246"/>
                <a:gd name="T46" fmla="*/ 109 w 300"/>
                <a:gd name="T47" fmla="*/ 189 h 246"/>
                <a:gd name="T48" fmla="*/ 109 w 300"/>
                <a:gd name="T49" fmla="*/ 189 h 246"/>
                <a:gd name="T50" fmla="*/ 117 w 300"/>
                <a:gd name="T51" fmla="*/ 192 h 246"/>
                <a:gd name="T52" fmla="*/ 124 w 300"/>
                <a:gd name="T53" fmla="*/ 190 h 246"/>
                <a:gd name="T54" fmla="*/ 224 w 300"/>
                <a:gd name="T55" fmla="*/ 103 h 246"/>
                <a:gd name="T56" fmla="*/ 224 w 300"/>
                <a:gd name="T57" fmla="*/ 22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0" h="246">
                  <a:moveTo>
                    <a:pt x="296" y="25"/>
                  </a:moveTo>
                  <a:cubicBezTo>
                    <a:pt x="292" y="21"/>
                    <a:pt x="285" y="20"/>
                    <a:pt x="281" y="24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5"/>
                    <a:pt x="241" y="0"/>
                    <a:pt x="23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1"/>
                    <a:pt x="5" y="246"/>
                    <a:pt x="11" y="246"/>
                  </a:cubicBezTo>
                  <a:cubicBezTo>
                    <a:pt x="235" y="246"/>
                    <a:pt x="235" y="246"/>
                    <a:pt x="235" y="246"/>
                  </a:cubicBezTo>
                  <a:cubicBezTo>
                    <a:pt x="241" y="246"/>
                    <a:pt x="245" y="241"/>
                    <a:pt x="245" y="23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95" y="40"/>
                    <a:pt x="295" y="40"/>
                    <a:pt x="295" y="40"/>
                  </a:cubicBezTo>
                  <a:cubicBezTo>
                    <a:pt x="299" y="36"/>
                    <a:pt x="300" y="30"/>
                    <a:pt x="296" y="25"/>
                  </a:cubicBezTo>
                  <a:close/>
                  <a:moveTo>
                    <a:pt x="224" y="224"/>
                  </a:moveTo>
                  <a:cubicBezTo>
                    <a:pt x="21" y="224"/>
                    <a:pt x="21" y="224"/>
                    <a:pt x="21" y="22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68" y="106"/>
                    <a:pt x="62" y="106"/>
                    <a:pt x="57" y="109"/>
                  </a:cubicBezTo>
                  <a:cubicBezTo>
                    <a:pt x="53" y="113"/>
                    <a:pt x="52" y="120"/>
                    <a:pt x="56" y="125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11" y="191"/>
                    <a:pt x="114" y="192"/>
                    <a:pt x="117" y="192"/>
                  </a:cubicBezTo>
                  <a:cubicBezTo>
                    <a:pt x="120" y="192"/>
                    <a:pt x="122" y="191"/>
                    <a:pt x="124" y="190"/>
                  </a:cubicBezTo>
                  <a:cubicBezTo>
                    <a:pt x="224" y="103"/>
                    <a:pt x="224" y="103"/>
                    <a:pt x="224" y="103"/>
                  </a:cubicBezTo>
                  <a:lnTo>
                    <a:pt x="22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kern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9" name="Group 977"/>
          <p:cNvGrpSpPr>
            <a:grpSpLocks noChangeAspect="1"/>
          </p:cNvGrpSpPr>
          <p:nvPr/>
        </p:nvGrpSpPr>
        <p:grpSpPr bwMode="auto">
          <a:xfrm>
            <a:off x="1226908" y="3067988"/>
            <a:ext cx="477449" cy="477449"/>
            <a:chOff x="1925" y="3985"/>
            <a:chExt cx="340" cy="340"/>
          </a:xfrm>
          <a:solidFill>
            <a:srgbClr val="0097A9"/>
          </a:solidFill>
        </p:grpSpPr>
        <p:sp>
          <p:nvSpPr>
            <p:cNvPr id="10" name="Freeform 978"/>
            <p:cNvSpPr>
              <a:spLocks noEditPoints="1"/>
            </p:cNvSpPr>
            <p:nvPr/>
          </p:nvSpPr>
          <p:spPr bwMode="auto">
            <a:xfrm>
              <a:off x="2017" y="4049"/>
              <a:ext cx="156" cy="212"/>
            </a:xfrm>
            <a:custGeom>
              <a:avLst/>
              <a:gdLst>
                <a:gd name="T0" fmla="*/ 118 w 235"/>
                <a:gd name="T1" fmla="*/ 0 h 320"/>
                <a:gd name="T2" fmla="*/ 118 w 235"/>
                <a:gd name="T3" fmla="*/ 0 h 320"/>
                <a:gd name="T4" fmla="*/ 117 w 235"/>
                <a:gd name="T5" fmla="*/ 0 h 320"/>
                <a:gd name="T6" fmla="*/ 0 w 235"/>
                <a:gd name="T7" fmla="*/ 117 h 320"/>
                <a:gd name="T8" fmla="*/ 17 w 235"/>
                <a:gd name="T9" fmla="*/ 176 h 320"/>
                <a:gd name="T10" fmla="*/ 109 w 235"/>
                <a:gd name="T11" fmla="*/ 315 h 320"/>
                <a:gd name="T12" fmla="*/ 117 w 235"/>
                <a:gd name="T13" fmla="*/ 320 h 320"/>
                <a:gd name="T14" fmla="*/ 118 w 235"/>
                <a:gd name="T15" fmla="*/ 320 h 320"/>
                <a:gd name="T16" fmla="*/ 118 w 235"/>
                <a:gd name="T17" fmla="*/ 320 h 320"/>
                <a:gd name="T18" fmla="*/ 127 w 235"/>
                <a:gd name="T19" fmla="*/ 315 h 320"/>
                <a:gd name="T20" fmla="*/ 219 w 235"/>
                <a:gd name="T21" fmla="*/ 176 h 320"/>
                <a:gd name="T22" fmla="*/ 235 w 235"/>
                <a:gd name="T23" fmla="*/ 117 h 320"/>
                <a:gd name="T24" fmla="*/ 118 w 235"/>
                <a:gd name="T25" fmla="*/ 0 h 320"/>
                <a:gd name="T26" fmla="*/ 201 w 235"/>
                <a:gd name="T27" fmla="*/ 164 h 320"/>
                <a:gd name="T28" fmla="*/ 118 w 235"/>
                <a:gd name="T29" fmla="*/ 290 h 320"/>
                <a:gd name="T30" fmla="*/ 35 w 235"/>
                <a:gd name="T31" fmla="*/ 165 h 320"/>
                <a:gd name="T32" fmla="*/ 22 w 235"/>
                <a:gd name="T33" fmla="*/ 117 h 320"/>
                <a:gd name="T34" fmla="*/ 117 w 235"/>
                <a:gd name="T35" fmla="*/ 21 h 320"/>
                <a:gd name="T36" fmla="*/ 118 w 235"/>
                <a:gd name="T37" fmla="*/ 21 h 320"/>
                <a:gd name="T38" fmla="*/ 118 w 235"/>
                <a:gd name="T39" fmla="*/ 21 h 320"/>
                <a:gd name="T40" fmla="*/ 213 w 235"/>
                <a:gd name="T41" fmla="*/ 117 h 320"/>
                <a:gd name="T42" fmla="*/ 201 w 235"/>
                <a:gd name="T43" fmla="*/ 16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" h="320"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53" y="0"/>
                    <a:pt x="0" y="52"/>
                    <a:pt x="0" y="117"/>
                  </a:cubicBezTo>
                  <a:cubicBezTo>
                    <a:pt x="0" y="139"/>
                    <a:pt x="5" y="156"/>
                    <a:pt x="17" y="176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111" y="318"/>
                    <a:pt x="114" y="320"/>
                    <a:pt x="117" y="320"/>
                  </a:cubicBezTo>
                  <a:cubicBezTo>
                    <a:pt x="117" y="320"/>
                    <a:pt x="118" y="320"/>
                    <a:pt x="118" y="320"/>
                  </a:cubicBezTo>
                  <a:cubicBezTo>
                    <a:pt x="118" y="320"/>
                    <a:pt x="118" y="320"/>
                    <a:pt x="118" y="320"/>
                  </a:cubicBezTo>
                  <a:cubicBezTo>
                    <a:pt x="121" y="320"/>
                    <a:pt x="125" y="318"/>
                    <a:pt x="127" y="315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30" y="156"/>
                    <a:pt x="235" y="139"/>
                    <a:pt x="235" y="117"/>
                  </a:cubicBezTo>
                  <a:cubicBezTo>
                    <a:pt x="235" y="52"/>
                    <a:pt x="182" y="0"/>
                    <a:pt x="118" y="0"/>
                  </a:cubicBezTo>
                  <a:close/>
                  <a:moveTo>
                    <a:pt x="201" y="164"/>
                  </a:moveTo>
                  <a:cubicBezTo>
                    <a:pt x="118" y="290"/>
                    <a:pt x="118" y="290"/>
                    <a:pt x="118" y="290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25" y="149"/>
                    <a:pt x="22" y="135"/>
                    <a:pt x="22" y="117"/>
                  </a:cubicBezTo>
                  <a:cubicBezTo>
                    <a:pt x="22" y="64"/>
                    <a:pt x="65" y="21"/>
                    <a:pt x="117" y="21"/>
                  </a:cubicBezTo>
                  <a:cubicBezTo>
                    <a:pt x="117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70" y="21"/>
                    <a:pt x="213" y="64"/>
                    <a:pt x="213" y="117"/>
                  </a:cubicBezTo>
                  <a:cubicBezTo>
                    <a:pt x="213" y="135"/>
                    <a:pt x="210" y="149"/>
                    <a:pt x="201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kern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1" name="Freeform 979"/>
            <p:cNvSpPr>
              <a:spLocks noEditPoints="1"/>
            </p:cNvSpPr>
            <p:nvPr/>
          </p:nvSpPr>
          <p:spPr bwMode="auto">
            <a:xfrm>
              <a:off x="2059" y="4091"/>
              <a:ext cx="71" cy="71"/>
            </a:xfrm>
            <a:custGeom>
              <a:avLst/>
              <a:gdLst>
                <a:gd name="T0" fmla="*/ 54 w 107"/>
                <a:gd name="T1" fmla="*/ 0 h 106"/>
                <a:gd name="T2" fmla="*/ 0 w 107"/>
                <a:gd name="T3" fmla="*/ 53 h 106"/>
                <a:gd name="T4" fmla="*/ 54 w 107"/>
                <a:gd name="T5" fmla="*/ 106 h 106"/>
                <a:gd name="T6" fmla="*/ 107 w 107"/>
                <a:gd name="T7" fmla="*/ 53 h 106"/>
                <a:gd name="T8" fmla="*/ 54 w 107"/>
                <a:gd name="T9" fmla="*/ 0 h 106"/>
                <a:gd name="T10" fmla="*/ 54 w 107"/>
                <a:gd name="T11" fmla="*/ 85 h 106"/>
                <a:gd name="T12" fmla="*/ 22 w 107"/>
                <a:gd name="T13" fmla="*/ 53 h 106"/>
                <a:gd name="T14" fmla="*/ 54 w 107"/>
                <a:gd name="T15" fmla="*/ 21 h 106"/>
                <a:gd name="T16" fmla="*/ 86 w 107"/>
                <a:gd name="T17" fmla="*/ 53 h 106"/>
                <a:gd name="T18" fmla="*/ 54 w 107"/>
                <a:gd name="T19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4" y="106"/>
                  </a:cubicBezTo>
                  <a:cubicBezTo>
                    <a:pt x="83" y="106"/>
                    <a:pt x="107" y="82"/>
                    <a:pt x="107" y="53"/>
                  </a:cubicBezTo>
                  <a:cubicBezTo>
                    <a:pt x="107" y="24"/>
                    <a:pt x="83" y="0"/>
                    <a:pt x="54" y="0"/>
                  </a:cubicBezTo>
                  <a:close/>
                  <a:moveTo>
                    <a:pt x="54" y="85"/>
                  </a:moveTo>
                  <a:cubicBezTo>
                    <a:pt x="36" y="85"/>
                    <a:pt x="22" y="71"/>
                    <a:pt x="22" y="53"/>
                  </a:cubicBezTo>
                  <a:cubicBezTo>
                    <a:pt x="22" y="35"/>
                    <a:pt x="36" y="21"/>
                    <a:pt x="54" y="21"/>
                  </a:cubicBezTo>
                  <a:cubicBezTo>
                    <a:pt x="71" y="21"/>
                    <a:pt x="86" y="35"/>
                    <a:pt x="86" y="53"/>
                  </a:cubicBezTo>
                  <a:cubicBezTo>
                    <a:pt x="86" y="71"/>
                    <a:pt x="71" y="85"/>
                    <a:pt x="5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kern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2" name="Freeform 980"/>
            <p:cNvSpPr>
              <a:spLocks noEditPoints="1"/>
            </p:cNvSpPr>
            <p:nvPr/>
          </p:nvSpPr>
          <p:spPr bwMode="auto">
            <a:xfrm>
              <a:off x="1925" y="3985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kern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9997" y="3183603"/>
            <a:ext cx="36745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600" dirty="0" smtClean="0">
                <a:solidFill>
                  <a:srgbClr val="313131"/>
                </a:solidFill>
                <a:latin typeface="+mj-lt"/>
              </a:rPr>
              <a:t>Četiri odabrane lokacije</a:t>
            </a:r>
            <a:endParaRPr lang="en-US" sz="1600" dirty="0">
              <a:solidFill>
                <a:srgbClr val="313131"/>
              </a:solidFill>
              <a:latin typeface="+mj-lt"/>
            </a:endParaRPr>
          </a:p>
        </p:txBody>
      </p:sp>
      <p:grpSp>
        <p:nvGrpSpPr>
          <p:cNvPr id="14" name="Group 808"/>
          <p:cNvGrpSpPr>
            <a:grpSpLocks noChangeAspect="1"/>
          </p:cNvGrpSpPr>
          <p:nvPr/>
        </p:nvGrpSpPr>
        <p:grpSpPr bwMode="auto">
          <a:xfrm>
            <a:off x="1214255" y="4110665"/>
            <a:ext cx="494260" cy="495713"/>
            <a:chOff x="5376" y="3657"/>
            <a:chExt cx="340" cy="341"/>
          </a:xfrm>
          <a:solidFill>
            <a:srgbClr val="00A3E0"/>
          </a:solidFill>
        </p:grpSpPr>
        <p:sp>
          <p:nvSpPr>
            <p:cNvPr id="15" name="Freeform 809"/>
            <p:cNvSpPr>
              <a:spLocks noEditPoints="1"/>
            </p:cNvSpPr>
            <p:nvPr/>
          </p:nvSpPr>
          <p:spPr bwMode="auto">
            <a:xfrm>
              <a:off x="5454" y="3721"/>
              <a:ext cx="184" cy="198"/>
            </a:xfrm>
            <a:custGeom>
              <a:avLst/>
              <a:gdLst>
                <a:gd name="T0" fmla="*/ 213 w 277"/>
                <a:gd name="T1" fmla="*/ 10 h 298"/>
                <a:gd name="T2" fmla="*/ 192 w 277"/>
                <a:gd name="T3" fmla="*/ 21 h 298"/>
                <a:gd name="T4" fmla="*/ 75 w 277"/>
                <a:gd name="T5" fmla="*/ 0 h 298"/>
                <a:gd name="T6" fmla="*/ 11 w 277"/>
                <a:gd name="T7" fmla="*/ 21 h 298"/>
                <a:gd name="T8" fmla="*/ 11 w 277"/>
                <a:gd name="T9" fmla="*/ 298 h 298"/>
                <a:gd name="T10" fmla="*/ 277 w 277"/>
                <a:gd name="T11" fmla="*/ 32 h 298"/>
                <a:gd name="T12" fmla="*/ 21 w 277"/>
                <a:gd name="T13" fmla="*/ 277 h 298"/>
                <a:gd name="T14" fmla="*/ 64 w 277"/>
                <a:gd name="T15" fmla="*/ 53 h 298"/>
                <a:gd name="T16" fmla="*/ 85 w 277"/>
                <a:gd name="T17" fmla="*/ 42 h 298"/>
                <a:gd name="T18" fmla="*/ 203 w 277"/>
                <a:gd name="T19" fmla="*/ 64 h 298"/>
                <a:gd name="T20" fmla="*/ 256 w 277"/>
                <a:gd name="T21" fmla="*/ 42 h 298"/>
                <a:gd name="T22" fmla="*/ 53 w 277"/>
                <a:gd name="T23" fmla="*/ 117 h 298"/>
                <a:gd name="T24" fmla="*/ 64 w 277"/>
                <a:gd name="T25" fmla="*/ 106 h 298"/>
                <a:gd name="T26" fmla="*/ 85 w 277"/>
                <a:gd name="T27" fmla="*/ 106 h 298"/>
                <a:gd name="T28" fmla="*/ 149 w 277"/>
                <a:gd name="T29" fmla="*/ 106 h 298"/>
                <a:gd name="T30" fmla="*/ 139 w 277"/>
                <a:gd name="T31" fmla="*/ 96 h 298"/>
                <a:gd name="T32" fmla="*/ 53 w 277"/>
                <a:gd name="T33" fmla="*/ 160 h 298"/>
                <a:gd name="T34" fmla="*/ 64 w 277"/>
                <a:gd name="T35" fmla="*/ 149 h 298"/>
                <a:gd name="T36" fmla="*/ 85 w 277"/>
                <a:gd name="T37" fmla="*/ 149 h 298"/>
                <a:gd name="T38" fmla="*/ 149 w 277"/>
                <a:gd name="T39" fmla="*/ 149 h 298"/>
                <a:gd name="T40" fmla="*/ 139 w 277"/>
                <a:gd name="T41" fmla="*/ 138 h 298"/>
                <a:gd name="T42" fmla="*/ 181 w 277"/>
                <a:gd name="T43" fmla="*/ 117 h 298"/>
                <a:gd name="T44" fmla="*/ 192 w 277"/>
                <a:gd name="T45" fmla="*/ 106 h 298"/>
                <a:gd name="T46" fmla="*/ 171 w 277"/>
                <a:gd name="T47" fmla="*/ 149 h 298"/>
                <a:gd name="T48" fmla="*/ 224 w 277"/>
                <a:gd name="T49" fmla="*/ 96 h 298"/>
                <a:gd name="T50" fmla="*/ 213 w 277"/>
                <a:gd name="T51" fmla="*/ 106 h 298"/>
                <a:gd name="T52" fmla="*/ 224 w 277"/>
                <a:gd name="T53" fmla="*/ 160 h 298"/>
                <a:gd name="T54" fmla="*/ 235 w 277"/>
                <a:gd name="T55" fmla="*/ 149 h 298"/>
                <a:gd name="T56" fmla="*/ 43 w 277"/>
                <a:gd name="T57" fmla="*/ 192 h 298"/>
                <a:gd name="T58" fmla="*/ 107 w 277"/>
                <a:gd name="T59" fmla="*/ 192 h 298"/>
                <a:gd name="T60" fmla="*/ 96 w 277"/>
                <a:gd name="T61" fmla="*/ 181 h 298"/>
                <a:gd name="T62" fmla="*/ 139 w 277"/>
                <a:gd name="T63" fmla="*/ 202 h 298"/>
                <a:gd name="T64" fmla="*/ 149 w 277"/>
                <a:gd name="T65" fmla="*/ 192 h 298"/>
                <a:gd name="T66" fmla="*/ 171 w 277"/>
                <a:gd name="T67" fmla="*/ 192 h 298"/>
                <a:gd name="T68" fmla="*/ 235 w 277"/>
                <a:gd name="T69" fmla="*/ 192 h 298"/>
                <a:gd name="T70" fmla="*/ 224 w 277"/>
                <a:gd name="T71" fmla="*/ 181 h 298"/>
                <a:gd name="T72" fmla="*/ 139 w 277"/>
                <a:gd name="T73" fmla="*/ 245 h 298"/>
                <a:gd name="T74" fmla="*/ 149 w 277"/>
                <a:gd name="T75" fmla="*/ 234 h 298"/>
                <a:gd name="T76" fmla="*/ 171 w 277"/>
                <a:gd name="T77" fmla="*/ 234 h 298"/>
                <a:gd name="T78" fmla="*/ 107 w 277"/>
                <a:gd name="T79" fmla="*/ 234 h 298"/>
                <a:gd name="T80" fmla="*/ 96 w 277"/>
                <a:gd name="T81" fmla="*/ 224 h 298"/>
                <a:gd name="T82" fmla="*/ 53 w 277"/>
                <a:gd name="T83" fmla="*/ 245 h 298"/>
                <a:gd name="T84" fmla="*/ 64 w 277"/>
                <a:gd name="T85" fmla="*/ 23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7" h="298">
                  <a:moveTo>
                    <a:pt x="267" y="21"/>
                  </a:moveTo>
                  <a:cubicBezTo>
                    <a:pt x="213" y="21"/>
                    <a:pt x="213" y="21"/>
                    <a:pt x="213" y="21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4"/>
                    <a:pt x="209" y="0"/>
                    <a:pt x="203" y="0"/>
                  </a:cubicBezTo>
                  <a:cubicBezTo>
                    <a:pt x="197" y="0"/>
                    <a:pt x="192" y="4"/>
                    <a:pt x="192" y="10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4"/>
                    <a:pt x="81" y="0"/>
                    <a:pt x="75" y="0"/>
                  </a:cubicBezTo>
                  <a:cubicBezTo>
                    <a:pt x="69" y="0"/>
                    <a:pt x="64" y="4"/>
                    <a:pt x="64" y="10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26"/>
                    <a:pt x="0" y="32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294"/>
                    <a:pt x="5" y="298"/>
                    <a:pt x="11" y="298"/>
                  </a:cubicBezTo>
                  <a:cubicBezTo>
                    <a:pt x="267" y="298"/>
                    <a:pt x="267" y="298"/>
                    <a:pt x="267" y="298"/>
                  </a:cubicBezTo>
                  <a:cubicBezTo>
                    <a:pt x="273" y="298"/>
                    <a:pt x="277" y="294"/>
                    <a:pt x="277" y="288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26"/>
                    <a:pt x="273" y="21"/>
                    <a:pt x="267" y="21"/>
                  </a:cubicBezTo>
                  <a:close/>
                  <a:moveTo>
                    <a:pt x="256" y="277"/>
                  </a:moveTo>
                  <a:cubicBezTo>
                    <a:pt x="21" y="277"/>
                    <a:pt x="21" y="277"/>
                    <a:pt x="21" y="277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9"/>
                    <a:pt x="69" y="64"/>
                    <a:pt x="75" y="64"/>
                  </a:cubicBezTo>
                  <a:cubicBezTo>
                    <a:pt x="81" y="64"/>
                    <a:pt x="85" y="59"/>
                    <a:pt x="85" y="5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2" y="59"/>
                    <a:pt x="197" y="64"/>
                    <a:pt x="203" y="64"/>
                  </a:cubicBezTo>
                  <a:cubicBezTo>
                    <a:pt x="209" y="64"/>
                    <a:pt x="213" y="59"/>
                    <a:pt x="213" y="53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56" y="42"/>
                    <a:pt x="256" y="42"/>
                    <a:pt x="256" y="42"/>
                  </a:cubicBezTo>
                  <a:lnTo>
                    <a:pt x="256" y="277"/>
                  </a:lnTo>
                  <a:close/>
                  <a:moveTo>
                    <a:pt x="64" y="106"/>
                  </a:moveTo>
                  <a:cubicBezTo>
                    <a:pt x="64" y="112"/>
                    <a:pt x="59" y="117"/>
                    <a:pt x="53" y="117"/>
                  </a:cubicBezTo>
                  <a:cubicBezTo>
                    <a:pt x="47" y="117"/>
                    <a:pt x="43" y="112"/>
                    <a:pt x="43" y="106"/>
                  </a:cubicBezTo>
                  <a:cubicBezTo>
                    <a:pt x="43" y="100"/>
                    <a:pt x="47" y="96"/>
                    <a:pt x="53" y="96"/>
                  </a:cubicBezTo>
                  <a:cubicBezTo>
                    <a:pt x="59" y="96"/>
                    <a:pt x="64" y="100"/>
                    <a:pt x="64" y="106"/>
                  </a:cubicBezTo>
                  <a:close/>
                  <a:moveTo>
                    <a:pt x="107" y="106"/>
                  </a:moveTo>
                  <a:cubicBezTo>
                    <a:pt x="107" y="112"/>
                    <a:pt x="102" y="117"/>
                    <a:pt x="96" y="117"/>
                  </a:cubicBezTo>
                  <a:cubicBezTo>
                    <a:pt x="90" y="117"/>
                    <a:pt x="85" y="112"/>
                    <a:pt x="85" y="106"/>
                  </a:cubicBezTo>
                  <a:cubicBezTo>
                    <a:pt x="85" y="100"/>
                    <a:pt x="90" y="96"/>
                    <a:pt x="96" y="96"/>
                  </a:cubicBezTo>
                  <a:cubicBezTo>
                    <a:pt x="102" y="96"/>
                    <a:pt x="107" y="100"/>
                    <a:pt x="107" y="106"/>
                  </a:cubicBezTo>
                  <a:close/>
                  <a:moveTo>
                    <a:pt x="149" y="106"/>
                  </a:moveTo>
                  <a:cubicBezTo>
                    <a:pt x="149" y="112"/>
                    <a:pt x="145" y="117"/>
                    <a:pt x="139" y="117"/>
                  </a:cubicBezTo>
                  <a:cubicBezTo>
                    <a:pt x="133" y="117"/>
                    <a:pt x="128" y="112"/>
                    <a:pt x="128" y="106"/>
                  </a:cubicBezTo>
                  <a:cubicBezTo>
                    <a:pt x="128" y="100"/>
                    <a:pt x="133" y="96"/>
                    <a:pt x="139" y="96"/>
                  </a:cubicBezTo>
                  <a:cubicBezTo>
                    <a:pt x="145" y="96"/>
                    <a:pt x="149" y="100"/>
                    <a:pt x="149" y="106"/>
                  </a:cubicBezTo>
                  <a:close/>
                  <a:moveTo>
                    <a:pt x="64" y="149"/>
                  </a:moveTo>
                  <a:cubicBezTo>
                    <a:pt x="64" y="155"/>
                    <a:pt x="59" y="160"/>
                    <a:pt x="53" y="160"/>
                  </a:cubicBezTo>
                  <a:cubicBezTo>
                    <a:pt x="47" y="160"/>
                    <a:pt x="43" y="155"/>
                    <a:pt x="43" y="149"/>
                  </a:cubicBezTo>
                  <a:cubicBezTo>
                    <a:pt x="43" y="143"/>
                    <a:pt x="47" y="138"/>
                    <a:pt x="53" y="138"/>
                  </a:cubicBezTo>
                  <a:cubicBezTo>
                    <a:pt x="59" y="138"/>
                    <a:pt x="64" y="143"/>
                    <a:pt x="64" y="149"/>
                  </a:cubicBezTo>
                  <a:close/>
                  <a:moveTo>
                    <a:pt x="107" y="149"/>
                  </a:moveTo>
                  <a:cubicBezTo>
                    <a:pt x="107" y="155"/>
                    <a:pt x="102" y="160"/>
                    <a:pt x="96" y="160"/>
                  </a:cubicBezTo>
                  <a:cubicBezTo>
                    <a:pt x="90" y="160"/>
                    <a:pt x="85" y="155"/>
                    <a:pt x="85" y="149"/>
                  </a:cubicBezTo>
                  <a:cubicBezTo>
                    <a:pt x="85" y="143"/>
                    <a:pt x="90" y="138"/>
                    <a:pt x="96" y="138"/>
                  </a:cubicBezTo>
                  <a:cubicBezTo>
                    <a:pt x="102" y="138"/>
                    <a:pt x="107" y="143"/>
                    <a:pt x="107" y="149"/>
                  </a:cubicBezTo>
                  <a:close/>
                  <a:moveTo>
                    <a:pt x="149" y="149"/>
                  </a:moveTo>
                  <a:cubicBezTo>
                    <a:pt x="149" y="155"/>
                    <a:pt x="145" y="160"/>
                    <a:pt x="139" y="160"/>
                  </a:cubicBezTo>
                  <a:cubicBezTo>
                    <a:pt x="133" y="160"/>
                    <a:pt x="128" y="155"/>
                    <a:pt x="128" y="149"/>
                  </a:cubicBezTo>
                  <a:cubicBezTo>
                    <a:pt x="128" y="143"/>
                    <a:pt x="133" y="138"/>
                    <a:pt x="139" y="138"/>
                  </a:cubicBezTo>
                  <a:cubicBezTo>
                    <a:pt x="145" y="138"/>
                    <a:pt x="149" y="143"/>
                    <a:pt x="149" y="149"/>
                  </a:cubicBezTo>
                  <a:close/>
                  <a:moveTo>
                    <a:pt x="192" y="106"/>
                  </a:moveTo>
                  <a:cubicBezTo>
                    <a:pt x="192" y="112"/>
                    <a:pt x="187" y="117"/>
                    <a:pt x="181" y="117"/>
                  </a:cubicBezTo>
                  <a:cubicBezTo>
                    <a:pt x="175" y="117"/>
                    <a:pt x="171" y="112"/>
                    <a:pt x="171" y="106"/>
                  </a:cubicBezTo>
                  <a:cubicBezTo>
                    <a:pt x="171" y="100"/>
                    <a:pt x="175" y="96"/>
                    <a:pt x="181" y="96"/>
                  </a:cubicBezTo>
                  <a:cubicBezTo>
                    <a:pt x="187" y="96"/>
                    <a:pt x="192" y="100"/>
                    <a:pt x="192" y="106"/>
                  </a:cubicBezTo>
                  <a:close/>
                  <a:moveTo>
                    <a:pt x="192" y="149"/>
                  </a:moveTo>
                  <a:cubicBezTo>
                    <a:pt x="192" y="155"/>
                    <a:pt x="187" y="160"/>
                    <a:pt x="181" y="160"/>
                  </a:cubicBezTo>
                  <a:cubicBezTo>
                    <a:pt x="175" y="160"/>
                    <a:pt x="171" y="155"/>
                    <a:pt x="171" y="149"/>
                  </a:cubicBezTo>
                  <a:cubicBezTo>
                    <a:pt x="171" y="143"/>
                    <a:pt x="175" y="138"/>
                    <a:pt x="181" y="138"/>
                  </a:cubicBezTo>
                  <a:cubicBezTo>
                    <a:pt x="187" y="138"/>
                    <a:pt x="192" y="143"/>
                    <a:pt x="192" y="149"/>
                  </a:cubicBezTo>
                  <a:close/>
                  <a:moveTo>
                    <a:pt x="224" y="96"/>
                  </a:moveTo>
                  <a:cubicBezTo>
                    <a:pt x="230" y="96"/>
                    <a:pt x="235" y="100"/>
                    <a:pt x="235" y="106"/>
                  </a:cubicBezTo>
                  <a:cubicBezTo>
                    <a:pt x="235" y="112"/>
                    <a:pt x="230" y="117"/>
                    <a:pt x="224" y="117"/>
                  </a:cubicBezTo>
                  <a:cubicBezTo>
                    <a:pt x="218" y="117"/>
                    <a:pt x="213" y="112"/>
                    <a:pt x="213" y="106"/>
                  </a:cubicBezTo>
                  <a:cubicBezTo>
                    <a:pt x="213" y="100"/>
                    <a:pt x="218" y="96"/>
                    <a:pt x="224" y="96"/>
                  </a:cubicBezTo>
                  <a:close/>
                  <a:moveTo>
                    <a:pt x="235" y="149"/>
                  </a:moveTo>
                  <a:cubicBezTo>
                    <a:pt x="235" y="155"/>
                    <a:pt x="230" y="160"/>
                    <a:pt x="224" y="160"/>
                  </a:cubicBezTo>
                  <a:cubicBezTo>
                    <a:pt x="218" y="160"/>
                    <a:pt x="213" y="155"/>
                    <a:pt x="213" y="149"/>
                  </a:cubicBezTo>
                  <a:cubicBezTo>
                    <a:pt x="213" y="143"/>
                    <a:pt x="218" y="138"/>
                    <a:pt x="224" y="138"/>
                  </a:cubicBezTo>
                  <a:cubicBezTo>
                    <a:pt x="230" y="138"/>
                    <a:pt x="235" y="143"/>
                    <a:pt x="235" y="149"/>
                  </a:cubicBezTo>
                  <a:close/>
                  <a:moveTo>
                    <a:pt x="64" y="192"/>
                  </a:moveTo>
                  <a:cubicBezTo>
                    <a:pt x="64" y="198"/>
                    <a:pt x="59" y="202"/>
                    <a:pt x="53" y="202"/>
                  </a:cubicBezTo>
                  <a:cubicBezTo>
                    <a:pt x="47" y="202"/>
                    <a:pt x="43" y="198"/>
                    <a:pt x="43" y="192"/>
                  </a:cubicBezTo>
                  <a:cubicBezTo>
                    <a:pt x="43" y="186"/>
                    <a:pt x="47" y="181"/>
                    <a:pt x="53" y="181"/>
                  </a:cubicBezTo>
                  <a:cubicBezTo>
                    <a:pt x="59" y="181"/>
                    <a:pt x="64" y="186"/>
                    <a:pt x="64" y="192"/>
                  </a:cubicBezTo>
                  <a:close/>
                  <a:moveTo>
                    <a:pt x="107" y="192"/>
                  </a:moveTo>
                  <a:cubicBezTo>
                    <a:pt x="107" y="198"/>
                    <a:pt x="102" y="202"/>
                    <a:pt x="96" y="202"/>
                  </a:cubicBezTo>
                  <a:cubicBezTo>
                    <a:pt x="90" y="202"/>
                    <a:pt x="85" y="198"/>
                    <a:pt x="85" y="192"/>
                  </a:cubicBezTo>
                  <a:cubicBezTo>
                    <a:pt x="85" y="186"/>
                    <a:pt x="90" y="181"/>
                    <a:pt x="96" y="181"/>
                  </a:cubicBezTo>
                  <a:cubicBezTo>
                    <a:pt x="102" y="181"/>
                    <a:pt x="107" y="186"/>
                    <a:pt x="107" y="192"/>
                  </a:cubicBezTo>
                  <a:close/>
                  <a:moveTo>
                    <a:pt x="149" y="192"/>
                  </a:moveTo>
                  <a:cubicBezTo>
                    <a:pt x="149" y="198"/>
                    <a:pt x="145" y="202"/>
                    <a:pt x="139" y="202"/>
                  </a:cubicBezTo>
                  <a:cubicBezTo>
                    <a:pt x="133" y="202"/>
                    <a:pt x="128" y="198"/>
                    <a:pt x="128" y="192"/>
                  </a:cubicBezTo>
                  <a:cubicBezTo>
                    <a:pt x="128" y="186"/>
                    <a:pt x="133" y="181"/>
                    <a:pt x="139" y="181"/>
                  </a:cubicBezTo>
                  <a:cubicBezTo>
                    <a:pt x="145" y="181"/>
                    <a:pt x="149" y="186"/>
                    <a:pt x="149" y="192"/>
                  </a:cubicBezTo>
                  <a:close/>
                  <a:moveTo>
                    <a:pt x="192" y="192"/>
                  </a:moveTo>
                  <a:cubicBezTo>
                    <a:pt x="192" y="198"/>
                    <a:pt x="187" y="202"/>
                    <a:pt x="181" y="202"/>
                  </a:cubicBezTo>
                  <a:cubicBezTo>
                    <a:pt x="175" y="202"/>
                    <a:pt x="171" y="198"/>
                    <a:pt x="171" y="192"/>
                  </a:cubicBezTo>
                  <a:cubicBezTo>
                    <a:pt x="171" y="186"/>
                    <a:pt x="175" y="181"/>
                    <a:pt x="181" y="181"/>
                  </a:cubicBezTo>
                  <a:cubicBezTo>
                    <a:pt x="187" y="181"/>
                    <a:pt x="192" y="186"/>
                    <a:pt x="192" y="192"/>
                  </a:cubicBezTo>
                  <a:close/>
                  <a:moveTo>
                    <a:pt x="235" y="192"/>
                  </a:moveTo>
                  <a:cubicBezTo>
                    <a:pt x="235" y="198"/>
                    <a:pt x="230" y="202"/>
                    <a:pt x="224" y="202"/>
                  </a:cubicBezTo>
                  <a:cubicBezTo>
                    <a:pt x="218" y="202"/>
                    <a:pt x="213" y="198"/>
                    <a:pt x="213" y="192"/>
                  </a:cubicBezTo>
                  <a:cubicBezTo>
                    <a:pt x="213" y="186"/>
                    <a:pt x="218" y="181"/>
                    <a:pt x="224" y="181"/>
                  </a:cubicBezTo>
                  <a:cubicBezTo>
                    <a:pt x="230" y="181"/>
                    <a:pt x="235" y="186"/>
                    <a:pt x="235" y="192"/>
                  </a:cubicBezTo>
                  <a:close/>
                  <a:moveTo>
                    <a:pt x="149" y="234"/>
                  </a:moveTo>
                  <a:cubicBezTo>
                    <a:pt x="149" y="240"/>
                    <a:pt x="145" y="245"/>
                    <a:pt x="139" y="245"/>
                  </a:cubicBezTo>
                  <a:cubicBezTo>
                    <a:pt x="133" y="245"/>
                    <a:pt x="128" y="240"/>
                    <a:pt x="128" y="234"/>
                  </a:cubicBezTo>
                  <a:cubicBezTo>
                    <a:pt x="128" y="228"/>
                    <a:pt x="133" y="224"/>
                    <a:pt x="139" y="224"/>
                  </a:cubicBezTo>
                  <a:cubicBezTo>
                    <a:pt x="145" y="224"/>
                    <a:pt x="149" y="228"/>
                    <a:pt x="149" y="234"/>
                  </a:cubicBezTo>
                  <a:close/>
                  <a:moveTo>
                    <a:pt x="192" y="234"/>
                  </a:moveTo>
                  <a:cubicBezTo>
                    <a:pt x="192" y="240"/>
                    <a:pt x="187" y="245"/>
                    <a:pt x="181" y="245"/>
                  </a:cubicBezTo>
                  <a:cubicBezTo>
                    <a:pt x="175" y="245"/>
                    <a:pt x="171" y="240"/>
                    <a:pt x="171" y="234"/>
                  </a:cubicBezTo>
                  <a:cubicBezTo>
                    <a:pt x="171" y="228"/>
                    <a:pt x="175" y="224"/>
                    <a:pt x="181" y="224"/>
                  </a:cubicBezTo>
                  <a:cubicBezTo>
                    <a:pt x="187" y="224"/>
                    <a:pt x="192" y="228"/>
                    <a:pt x="192" y="234"/>
                  </a:cubicBezTo>
                  <a:close/>
                  <a:moveTo>
                    <a:pt x="107" y="234"/>
                  </a:moveTo>
                  <a:cubicBezTo>
                    <a:pt x="107" y="240"/>
                    <a:pt x="102" y="245"/>
                    <a:pt x="96" y="245"/>
                  </a:cubicBezTo>
                  <a:cubicBezTo>
                    <a:pt x="90" y="245"/>
                    <a:pt x="85" y="240"/>
                    <a:pt x="85" y="234"/>
                  </a:cubicBezTo>
                  <a:cubicBezTo>
                    <a:pt x="85" y="228"/>
                    <a:pt x="90" y="224"/>
                    <a:pt x="96" y="224"/>
                  </a:cubicBezTo>
                  <a:cubicBezTo>
                    <a:pt x="102" y="224"/>
                    <a:pt x="107" y="228"/>
                    <a:pt x="107" y="234"/>
                  </a:cubicBezTo>
                  <a:close/>
                  <a:moveTo>
                    <a:pt x="64" y="234"/>
                  </a:moveTo>
                  <a:cubicBezTo>
                    <a:pt x="64" y="240"/>
                    <a:pt x="59" y="245"/>
                    <a:pt x="53" y="245"/>
                  </a:cubicBezTo>
                  <a:cubicBezTo>
                    <a:pt x="47" y="245"/>
                    <a:pt x="43" y="240"/>
                    <a:pt x="43" y="234"/>
                  </a:cubicBezTo>
                  <a:cubicBezTo>
                    <a:pt x="43" y="228"/>
                    <a:pt x="47" y="224"/>
                    <a:pt x="53" y="224"/>
                  </a:cubicBezTo>
                  <a:cubicBezTo>
                    <a:pt x="59" y="224"/>
                    <a:pt x="64" y="228"/>
                    <a:pt x="64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6" name="Freeform 810"/>
            <p:cNvSpPr>
              <a:spLocks noEditPoints="1"/>
            </p:cNvSpPr>
            <p:nvPr/>
          </p:nvSpPr>
          <p:spPr bwMode="auto">
            <a:xfrm>
              <a:off x="5376" y="3657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kern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79997" y="3925070"/>
            <a:ext cx="3674541" cy="866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600" dirty="0" smtClean="0">
                <a:solidFill>
                  <a:srgbClr val="313131"/>
                </a:solidFill>
                <a:latin typeface="+mj-lt"/>
              </a:rPr>
              <a:t>Siječanj </a:t>
            </a:r>
            <a:r>
              <a:rPr lang="hr-HR" sz="1600" dirty="0">
                <a:solidFill>
                  <a:srgbClr val="313131"/>
                </a:solidFill>
                <a:latin typeface="+mj-lt"/>
              </a:rPr>
              <a:t>2018.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600" dirty="0">
                <a:solidFill>
                  <a:srgbClr val="313131"/>
                </a:solidFill>
                <a:latin typeface="+mj-lt"/>
              </a:rPr>
              <a:t>Veljača 2018</a:t>
            </a:r>
            <a:r>
              <a:rPr lang="hr-HR" sz="1600" dirty="0" smtClean="0">
                <a:solidFill>
                  <a:srgbClr val="313131"/>
                </a:solidFill>
                <a:latin typeface="+mj-lt"/>
              </a:rPr>
              <a:t>.</a:t>
            </a:r>
          </a:p>
          <a:p>
            <a:pPr>
              <a:spcBef>
                <a:spcPts val="450"/>
              </a:spcBef>
              <a:buSzPct val="100000"/>
            </a:pPr>
            <a:r>
              <a:rPr lang="hr-HR" sz="1600" dirty="0" smtClean="0">
                <a:solidFill>
                  <a:srgbClr val="313131"/>
                </a:solidFill>
                <a:latin typeface="+mj-lt"/>
              </a:rPr>
              <a:t>Ožujak 2018.</a:t>
            </a:r>
            <a:endParaRPr lang="en-US" sz="1600" dirty="0">
              <a:solidFill>
                <a:srgbClr val="313131"/>
              </a:solidFill>
              <a:latin typeface="+mj-lt"/>
            </a:endParaRPr>
          </a:p>
        </p:txBody>
      </p:sp>
      <p:grpSp>
        <p:nvGrpSpPr>
          <p:cNvPr id="20" name="Group 759"/>
          <p:cNvGrpSpPr>
            <a:grpSpLocks noChangeAspect="1"/>
          </p:cNvGrpSpPr>
          <p:nvPr/>
        </p:nvGrpSpPr>
        <p:grpSpPr bwMode="auto">
          <a:xfrm>
            <a:off x="1225454" y="5236069"/>
            <a:ext cx="488516" cy="488516"/>
            <a:chOff x="2732" y="2698"/>
            <a:chExt cx="340" cy="340"/>
          </a:xfrm>
          <a:solidFill>
            <a:srgbClr val="2C5234"/>
          </a:solidFill>
        </p:grpSpPr>
        <p:sp>
          <p:nvSpPr>
            <p:cNvPr id="21" name="Freeform 760"/>
            <p:cNvSpPr>
              <a:spLocks noEditPoints="1"/>
            </p:cNvSpPr>
            <p:nvPr/>
          </p:nvSpPr>
          <p:spPr bwMode="auto">
            <a:xfrm>
              <a:off x="2732" y="269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kern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2" name="Freeform 761"/>
            <p:cNvSpPr>
              <a:spLocks noEditPoints="1"/>
            </p:cNvSpPr>
            <p:nvPr/>
          </p:nvSpPr>
          <p:spPr bwMode="auto">
            <a:xfrm>
              <a:off x="2817" y="2762"/>
              <a:ext cx="170" cy="212"/>
            </a:xfrm>
            <a:custGeom>
              <a:avLst/>
              <a:gdLst>
                <a:gd name="T0" fmla="*/ 245 w 256"/>
                <a:gd name="T1" fmla="*/ 320 h 320"/>
                <a:gd name="T2" fmla="*/ 234 w 256"/>
                <a:gd name="T3" fmla="*/ 309 h 320"/>
                <a:gd name="T4" fmla="*/ 234 w 256"/>
                <a:gd name="T5" fmla="*/ 213 h 320"/>
                <a:gd name="T6" fmla="*/ 192 w 256"/>
                <a:gd name="T7" fmla="*/ 170 h 320"/>
                <a:gd name="T8" fmla="*/ 64 w 256"/>
                <a:gd name="T9" fmla="*/ 170 h 320"/>
                <a:gd name="T10" fmla="*/ 21 w 256"/>
                <a:gd name="T11" fmla="*/ 213 h 320"/>
                <a:gd name="T12" fmla="*/ 21 w 256"/>
                <a:gd name="T13" fmla="*/ 309 h 320"/>
                <a:gd name="T14" fmla="*/ 10 w 256"/>
                <a:gd name="T15" fmla="*/ 320 h 320"/>
                <a:gd name="T16" fmla="*/ 0 w 256"/>
                <a:gd name="T17" fmla="*/ 309 h 320"/>
                <a:gd name="T18" fmla="*/ 0 w 256"/>
                <a:gd name="T19" fmla="*/ 213 h 320"/>
                <a:gd name="T20" fmla="*/ 64 w 256"/>
                <a:gd name="T21" fmla="*/ 149 h 320"/>
                <a:gd name="T22" fmla="*/ 192 w 256"/>
                <a:gd name="T23" fmla="*/ 149 h 320"/>
                <a:gd name="T24" fmla="*/ 256 w 256"/>
                <a:gd name="T25" fmla="*/ 213 h 320"/>
                <a:gd name="T26" fmla="*/ 256 w 256"/>
                <a:gd name="T27" fmla="*/ 309 h 320"/>
                <a:gd name="T28" fmla="*/ 245 w 256"/>
                <a:gd name="T29" fmla="*/ 320 h 320"/>
                <a:gd name="T30" fmla="*/ 192 w 256"/>
                <a:gd name="T31" fmla="*/ 64 h 320"/>
                <a:gd name="T32" fmla="*/ 128 w 256"/>
                <a:gd name="T33" fmla="*/ 0 h 320"/>
                <a:gd name="T34" fmla="*/ 64 w 256"/>
                <a:gd name="T35" fmla="*/ 64 h 320"/>
                <a:gd name="T36" fmla="*/ 128 w 256"/>
                <a:gd name="T37" fmla="*/ 128 h 320"/>
                <a:gd name="T38" fmla="*/ 192 w 256"/>
                <a:gd name="T39" fmla="*/ 64 h 320"/>
                <a:gd name="T40" fmla="*/ 170 w 256"/>
                <a:gd name="T41" fmla="*/ 64 h 320"/>
                <a:gd name="T42" fmla="*/ 128 w 256"/>
                <a:gd name="T43" fmla="*/ 106 h 320"/>
                <a:gd name="T44" fmla="*/ 85 w 256"/>
                <a:gd name="T45" fmla="*/ 64 h 320"/>
                <a:gd name="T46" fmla="*/ 128 w 256"/>
                <a:gd name="T47" fmla="*/ 21 h 320"/>
                <a:gd name="T48" fmla="*/ 170 w 256"/>
                <a:gd name="T49" fmla="*/ 6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320">
                  <a:moveTo>
                    <a:pt x="245" y="320"/>
                  </a:moveTo>
                  <a:cubicBezTo>
                    <a:pt x="239" y="320"/>
                    <a:pt x="234" y="315"/>
                    <a:pt x="234" y="309"/>
                  </a:cubicBezTo>
                  <a:cubicBezTo>
                    <a:pt x="234" y="213"/>
                    <a:pt x="234" y="213"/>
                    <a:pt x="234" y="213"/>
                  </a:cubicBezTo>
                  <a:cubicBezTo>
                    <a:pt x="234" y="189"/>
                    <a:pt x="215" y="170"/>
                    <a:pt x="192" y="170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40" y="170"/>
                    <a:pt x="21" y="189"/>
                    <a:pt x="21" y="213"/>
                  </a:cubicBezTo>
                  <a:cubicBezTo>
                    <a:pt x="21" y="309"/>
                    <a:pt x="21" y="309"/>
                    <a:pt x="21" y="309"/>
                  </a:cubicBezTo>
                  <a:cubicBezTo>
                    <a:pt x="21" y="315"/>
                    <a:pt x="16" y="320"/>
                    <a:pt x="10" y="320"/>
                  </a:cubicBezTo>
                  <a:cubicBezTo>
                    <a:pt x="4" y="320"/>
                    <a:pt x="0" y="315"/>
                    <a:pt x="0" y="309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78"/>
                    <a:pt x="28" y="149"/>
                    <a:pt x="64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227" y="149"/>
                    <a:pt x="256" y="178"/>
                    <a:pt x="256" y="213"/>
                  </a:cubicBezTo>
                  <a:cubicBezTo>
                    <a:pt x="256" y="309"/>
                    <a:pt x="256" y="309"/>
                    <a:pt x="256" y="309"/>
                  </a:cubicBezTo>
                  <a:cubicBezTo>
                    <a:pt x="256" y="315"/>
                    <a:pt x="251" y="320"/>
                    <a:pt x="245" y="320"/>
                  </a:cubicBezTo>
                  <a:close/>
                  <a:moveTo>
                    <a:pt x="192" y="64"/>
                  </a:moveTo>
                  <a:cubicBezTo>
                    <a:pt x="192" y="28"/>
                    <a:pt x="163" y="0"/>
                    <a:pt x="128" y="0"/>
                  </a:cubicBezTo>
                  <a:cubicBezTo>
                    <a:pt x="92" y="0"/>
                    <a:pt x="64" y="28"/>
                    <a:pt x="64" y="64"/>
                  </a:cubicBezTo>
                  <a:cubicBezTo>
                    <a:pt x="64" y="99"/>
                    <a:pt x="92" y="128"/>
                    <a:pt x="128" y="128"/>
                  </a:cubicBezTo>
                  <a:cubicBezTo>
                    <a:pt x="163" y="128"/>
                    <a:pt x="192" y="99"/>
                    <a:pt x="192" y="64"/>
                  </a:cubicBezTo>
                  <a:close/>
                  <a:moveTo>
                    <a:pt x="170" y="64"/>
                  </a:moveTo>
                  <a:cubicBezTo>
                    <a:pt x="170" y="87"/>
                    <a:pt x="151" y="106"/>
                    <a:pt x="128" y="106"/>
                  </a:cubicBezTo>
                  <a:cubicBezTo>
                    <a:pt x="104" y="106"/>
                    <a:pt x="85" y="87"/>
                    <a:pt x="85" y="64"/>
                  </a:cubicBezTo>
                  <a:cubicBezTo>
                    <a:pt x="85" y="40"/>
                    <a:pt x="104" y="21"/>
                    <a:pt x="128" y="21"/>
                  </a:cubicBezTo>
                  <a:cubicBezTo>
                    <a:pt x="151" y="21"/>
                    <a:pt x="170" y="40"/>
                    <a:pt x="17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kern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79997" y="5187216"/>
            <a:ext cx="61733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hr-HR" sz="1600" dirty="0">
                <a:solidFill>
                  <a:srgbClr val="313131"/>
                </a:solidFill>
                <a:latin typeface="+mj-lt"/>
              </a:rPr>
              <a:t>Individualna mentorstva i priprema poslovnih planova za najbolje polaznike u suradnji s konzultantskom tvrtkom Deloitte </a:t>
            </a:r>
            <a:endParaRPr lang="en-US" sz="1600" dirty="0">
              <a:solidFill>
                <a:srgbClr val="31313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8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5467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7"/>
          <p:cNvSpPr txBox="1">
            <a:spLocks/>
          </p:cNvSpPr>
          <p:nvPr/>
        </p:nvSpPr>
        <p:spPr bwMode="auto">
          <a:xfrm>
            <a:off x="309625" y="3033053"/>
            <a:ext cx="4156291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old SemiExt" charset="0"/>
                <a:ea typeface="ＭＳ Ｐゴシック" charset="0"/>
                <a:cs typeface="Myriad Pro Bold SemiExt" charset="0"/>
              </a:rPr>
              <a:t>OPERATIVNI PROGRAM UČINKOVITI LJUDSKI POTENCIJALI 2014. - 2020.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09625" y="3602332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309625" y="3702023"/>
            <a:ext cx="2453589" cy="320906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A41568"/>
                </a:solidFill>
                <a:effectLst/>
                <a:uLnTx/>
                <a:uFillTx/>
                <a:latin typeface="Myriad Pro Light SemiExt"/>
                <a:ea typeface="+mj-ea"/>
                <a:cs typeface="Myriad Pro Light SemiExt"/>
              </a:rPr>
              <a:t>PROMICANJE DRUŠTVENOG PODUZETNIŠTVA HRVATSKIH BRANITELJA IZ DOMOVINSKOG RATA, ORGANIZACIJA CIVILNOG DRUŠTVA I ZADRUGA BRANITELJSKE I STRADALNIČKE POPULACIJE IZ DOMOVINSKOG RATA</a:t>
            </a:r>
            <a:endParaRPr kumimoji="0" lang="ta-IN" sz="1600" b="0" i="0" u="none" strike="noStrike" kern="1200" cap="none" spc="0" normalizeH="0" baseline="0" noProof="0" dirty="0">
              <a:ln>
                <a:noFill/>
              </a:ln>
              <a:solidFill>
                <a:srgbClr val="A41568"/>
              </a:solidFill>
              <a:effectLst/>
              <a:uLnTx/>
              <a:uFillTx/>
              <a:latin typeface="Myriad Pro Light SemiExt"/>
              <a:ea typeface="+mj-ea"/>
              <a:cs typeface="Myriad Pro Light SemiEx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797C9"/>
              </a:solidFill>
              <a:effectLst/>
              <a:uLnTx/>
              <a:uFillTx/>
              <a:latin typeface="Myriad Pro Light SemiExt"/>
              <a:ea typeface="+mj-ea"/>
              <a:cs typeface="Myriad Pro Light SemiEx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0" y="842897"/>
            <a:ext cx="2540882" cy="478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25" y="1688331"/>
            <a:ext cx="359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Odjel za potpore i poticaje</a:t>
            </a:r>
          </a:p>
          <a:p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CEHREU@DELOITTE.COM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9"/>
          <p:cNvSpPr>
            <a:spLocks noEditPoints="1"/>
          </p:cNvSpPr>
          <p:nvPr/>
        </p:nvSpPr>
        <p:spPr bwMode="auto">
          <a:xfrm>
            <a:off x="498473" y="372654"/>
            <a:ext cx="27157" cy="26929"/>
          </a:xfrm>
          <a:custGeom>
            <a:avLst/>
            <a:gdLst>
              <a:gd name="T0" fmla="*/ 50 w 101"/>
              <a:gd name="T1" fmla="*/ 0 h 100"/>
              <a:gd name="T2" fmla="*/ 0 w 101"/>
              <a:gd name="T3" fmla="*/ 50 h 100"/>
              <a:gd name="T4" fmla="*/ 50 w 101"/>
              <a:gd name="T5" fmla="*/ 100 h 100"/>
              <a:gd name="T6" fmla="*/ 101 w 101"/>
              <a:gd name="T7" fmla="*/ 50 h 100"/>
              <a:gd name="T8" fmla="*/ 50 w 101"/>
              <a:gd name="T9" fmla="*/ 0 h 100"/>
              <a:gd name="T10" fmla="*/ 50 w 101"/>
              <a:gd name="T11" fmla="*/ 67 h 100"/>
              <a:gd name="T12" fmla="*/ 34 w 101"/>
              <a:gd name="T13" fmla="*/ 50 h 100"/>
              <a:gd name="T14" fmla="*/ 50 w 101"/>
              <a:gd name="T15" fmla="*/ 33 h 100"/>
              <a:gd name="T16" fmla="*/ 67 w 101"/>
              <a:gd name="T17" fmla="*/ 50 h 100"/>
              <a:gd name="T18" fmla="*/ 50 w 101"/>
              <a:gd name="T19" fmla="*/ 6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0" y="0"/>
                </a:moveTo>
                <a:cubicBezTo>
                  <a:pt x="23" y="0"/>
                  <a:pt x="0" y="22"/>
                  <a:pt x="0" y="50"/>
                </a:cubicBezTo>
                <a:cubicBezTo>
                  <a:pt x="0" y="77"/>
                  <a:pt x="23" y="100"/>
                  <a:pt x="50" y="100"/>
                </a:cubicBezTo>
                <a:cubicBezTo>
                  <a:pt x="78" y="100"/>
                  <a:pt x="101" y="77"/>
                  <a:pt x="101" y="50"/>
                </a:cubicBezTo>
                <a:cubicBezTo>
                  <a:pt x="101" y="22"/>
                  <a:pt x="78" y="0"/>
                  <a:pt x="50" y="0"/>
                </a:cubicBezTo>
                <a:close/>
                <a:moveTo>
                  <a:pt x="50" y="67"/>
                </a:moveTo>
                <a:cubicBezTo>
                  <a:pt x="41" y="67"/>
                  <a:pt x="34" y="59"/>
                  <a:pt x="34" y="50"/>
                </a:cubicBezTo>
                <a:cubicBezTo>
                  <a:pt x="34" y="41"/>
                  <a:pt x="41" y="33"/>
                  <a:pt x="50" y="33"/>
                </a:cubicBezTo>
                <a:cubicBezTo>
                  <a:pt x="60" y="33"/>
                  <a:pt x="67" y="41"/>
                  <a:pt x="67" y="50"/>
                </a:cubicBezTo>
                <a:cubicBezTo>
                  <a:pt x="67" y="59"/>
                  <a:pt x="60" y="67"/>
                  <a:pt x="50" y="6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id-ID" kern="0" smtClean="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</p:txBody>
      </p:sp>
      <p:sp>
        <p:nvSpPr>
          <p:cNvPr id="28" name="Oval Callout 27"/>
          <p:cNvSpPr>
            <a:spLocks noChangeAspect="1"/>
          </p:cNvSpPr>
          <p:nvPr/>
        </p:nvSpPr>
        <p:spPr>
          <a:xfrm rot="16200000">
            <a:off x="7046204" y="2559396"/>
            <a:ext cx="1877702" cy="1891471"/>
          </a:xfrm>
          <a:prstGeom prst="wedgeEllipseCallout">
            <a:avLst>
              <a:gd name="adj1" fmla="val -41552"/>
              <a:gd name="adj2" fmla="val -70684"/>
            </a:avLst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9BBB59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Ostvarujem profit, ali ga koristim za daljnji razvoj</a:t>
            </a:r>
          </a:p>
        </p:txBody>
      </p:sp>
      <p:sp>
        <p:nvSpPr>
          <p:cNvPr id="29" name="Oval Callout 28"/>
          <p:cNvSpPr>
            <a:spLocks noChangeAspect="1"/>
          </p:cNvSpPr>
          <p:nvPr/>
        </p:nvSpPr>
        <p:spPr>
          <a:xfrm>
            <a:off x="6745583" y="4684147"/>
            <a:ext cx="2251643" cy="1904158"/>
          </a:xfrm>
          <a:prstGeom prst="wedgeEllipseCallout">
            <a:avLst>
              <a:gd name="adj1" fmla="val -50623"/>
              <a:gd name="adj2" fmla="val -48114"/>
            </a:avLst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00B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Brinem 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komercijalnim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tvenim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ekolo</a:t>
            </a:r>
            <a:r>
              <a:rPr kumimoji="0" lang="hr-H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škim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ciljevima</a:t>
            </a:r>
          </a:p>
        </p:txBody>
      </p:sp>
      <p:sp>
        <p:nvSpPr>
          <p:cNvPr id="30" name="Oval Callout 29"/>
          <p:cNvSpPr>
            <a:spLocks noChangeAspect="1"/>
          </p:cNvSpPr>
          <p:nvPr/>
        </p:nvSpPr>
        <p:spPr>
          <a:xfrm>
            <a:off x="300303" y="1792224"/>
            <a:ext cx="2330749" cy="1895073"/>
          </a:xfrm>
          <a:prstGeom prst="wedgeEllipseCallout">
            <a:avLst>
              <a:gd name="adj1" fmla="val 37469"/>
              <a:gd name="adj2" fmla="val 59829"/>
            </a:avLst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Poduzećem upravljam transparentno i na načelima demokracije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2900853" y="1448513"/>
            <a:ext cx="2263626" cy="1152000"/>
          </a:xfrm>
          <a:prstGeom prst="wedgeRectCallout">
            <a:avLst>
              <a:gd name="adj1" fmla="val 7740"/>
              <a:gd name="adj2" fmla="val 98687"/>
            </a:avLst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Svojim poslovanjem doprinosim rješavanju društvenih problema  </a:t>
            </a:r>
          </a:p>
        </p:txBody>
      </p:sp>
      <p:sp>
        <p:nvSpPr>
          <p:cNvPr id="32" name="Oval Callout 31"/>
          <p:cNvSpPr>
            <a:spLocks noChangeAspect="1"/>
          </p:cNvSpPr>
          <p:nvPr/>
        </p:nvSpPr>
        <p:spPr>
          <a:xfrm>
            <a:off x="269870" y="4321111"/>
            <a:ext cx="2059385" cy="1960980"/>
          </a:xfrm>
          <a:prstGeom prst="wedgeEllipseCallout">
            <a:avLst>
              <a:gd name="adj1" fmla="val 58748"/>
              <a:gd name="adj2" fmla="val -38162"/>
            </a:avLst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Višak svojih prihoda ulažem u ostvarivanje i razvoj ciljeva poslovanja</a:t>
            </a:r>
          </a:p>
        </p:txBody>
      </p:sp>
      <p:pic>
        <p:nvPicPr>
          <p:cNvPr id="33" name="Picture 2" descr="Slikovni rezultat za universal silhouette entrepreneur"/>
          <p:cNvPicPr>
            <a:picLocks noChangeAspect="1" noChangeArrowheads="1"/>
          </p:cNvPicPr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49" y="3472939"/>
            <a:ext cx="4040075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 flipH="1">
            <a:off x="2139696" y="6356992"/>
            <a:ext cx="488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H</a:t>
            </a:r>
            <a:r>
              <a:rPr lang="en-US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rvatski</a:t>
            </a:r>
            <a:r>
              <a:rPr lang="en-US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branitelji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i </a:t>
            </a:r>
            <a:r>
              <a:rPr lang="en-US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stradalnici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Domovinskog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rata</a:t>
            </a:r>
          </a:p>
        </p:txBody>
      </p:sp>
      <p:sp>
        <p:nvSpPr>
          <p:cNvPr id="35" name="Oval Callout 34"/>
          <p:cNvSpPr>
            <a:spLocks noChangeAspect="1"/>
          </p:cNvSpPr>
          <p:nvPr/>
        </p:nvSpPr>
        <p:spPr>
          <a:xfrm rot="16200000">
            <a:off x="5434000" y="1165865"/>
            <a:ext cx="1863251" cy="2107499"/>
          </a:xfrm>
          <a:prstGeom prst="wedgeEllipseCallout">
            <a:avLst>
              <a:gd name="adj1" fmla="val -59217"/>
              <a:gd name="adj2" fmla="val -39766"/>
            </a:avLst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9BBB59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Uz financijsku, provodim i društvenu reviziju svojeg poduzeća</a:t>
            </a:r>
          </a:p>
        </p:txBody>
      </p:sp>
      <p:sp>
        <p:nvSpPr>
          <p:cNvPr id="36" name="Title 9"/>
          <p:cNvSpPr txBox="1">
            <a:spLocks/>
          </p:cNvSpPr>
          <p:nvPr/>
        </p:nvSpPr>
        <p:spPr bwMode="auto">
          <a:xfrm>
            <a:off x="188418" y="210639"/>
            <a:ext cx="7754103" cy="105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hr-HR" sz="2800" dirty="0" smtClean="0">
                <a:solidFill>
                  <a:prstClr val="black"/>
                </a:solidFill>
                <a:cs typeface="Myriad Pro Bold SemiExt" charset="0"/>
              </a:rPr>
              <a:t>Ja sam društveni poduzetnik</a:t>
            </a:r>
            <a:endParaRPr lang="en-US" sz="2800" dirty="0">
              <a:solidFill>
                <a:prstClr val="black"/>
              </a:solidFill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"/>
          <p:cNvSpPr>
            <a:spLocks/>
          </p:cNvSpPr>
          <p:nvPr/>
        </p:nvSpPr>
        <p:spPr bwMode="auto">
          <a:xfrm>
            <a:off x="1573861" y="1547799"/>
            <a:ext cx="3003227" cy="2648323"/>
          </a:xfrm>
          <a:custGeom>
            <a:avLst/>
            <a:gdLst>
              <a:gd name="T0" fmla="*/ 1630 w 1635"/>
              <a:gd name="T1" fmla="*/ 0 h 1327"/>
              <a:gd name="T2" fmla="*/ 1 w 1635"/>
              <a:gd name="T3" fmla="*/ 1327 h 1327"/>
              <a:gd name="T4" fmla="*/ 154 w 1635"/>
              <a:gd name="T5" fmla="*/ 1301 h 1327"/>
              <a:gd name="T6" fmla="*/ 150 w 1635"/>
              <a:gd name="T7" fmla="*/ 1258 h 1327"/>
              <a:gd name="T8" fmla="*/ 133 w 1635"/>
              <a:gd name="T9" fmla="*/ 1198 h 1327"/>
              <a:gd name="T10" fmla="*/ 127 w 1635"/>
              <a:gd name="T11" fmla="*/ 1150 h 1327"/>
              <a:gd name="T12" fmla="*/ 138 w 1635"/>
              <a:gd name="T13" fmla="*/ 1101 h 1327"/>
              <a:gd name="T14" fmla="*/ 172 w 1635"/>
              <a:gd name="T15" fmla="*/ 1058 h 1327"/>
              <a:gd name="T16" fmla="*/ 214 w 1635"/>
              <a:gd name="T17" fmla="*/ 1027 h 1327"/>
              <a:gd name="T18" fmla="*/ 265 w 1635"/>
              <a:gd name="T19" fmla="*/ 1012 h 1327"/>
              <a:gd name="T20" fmla="*/ 339 w 1635"/>
              <a:gd name="T21" fmla="*/ 1013 h 1327"/>
              <a:gd name="T22" fmla="*/ 387 w 1635"/>
              <a:gd name="T23" fmla="*/ 1023 h 1327"/>
              <a:gd name="T24" fmla="*/ 435 w 1635"/>
              <a:gd name="T25" fmla="*/ 1057 h 1327"/>
              <a:gd name="T26" fmla="*/ 467 w 1635"/>
              <a:gd name="T27" fmla="*/ 1098 h 1327"/>
              <a:gd name="T28" fmla="*/ 481 w 1635"/>
              <a:gd name="T29" fmla="*/ 1142 h 1327"/>
              <a:gd name="T30" fmla="*/ 478 w 1635"/>
              <a:gd name="T31" fmla="*/ 1190 h 1327"/>
              <a:gd name="T32" fmla="*/ 467 w 1635"/>
              <a:gd name="T33" fmla="*/ 1234 h 1327"/>
              <a:gd name="T34" fmla="*/ 456 w 1635"/>
              <a:gd name="T35" fmla="*/ 1279 h 1327"/>
              <a:gd name="T36" fmla="*/ 461 w 1635"/>
              <a:gd name="T37" fmla="*/ 1321 h 1327"/>
              <a:gd name="T38" fmla="*/ 733 w 1635"/>
              <a:gd name="T39" fmla="*/ 1274 h 1327"/>
              <a:gd name="T40" fmla="*/ 735 w 1635"/>
              <a:gd name="T41" fmla="*/ 1215 h 1327"/>
              <a:gd name="T42" fmla="*/ 740 w 1635"/>
              <a:gd name="T43" fmla="*/ 1166 h 1327"/>
              <a:gd name="T44" fmla="*/ 752 w 1635"/>
              <a:gd name="T45" fmla="*/ 1123 h 1327"/>
              <a:gd name="T46" fmla="*/ 776 w 1635"/>
              <a:gd name="T47" fmla="*/ 1095 h 1327"/>
              <a:gd name="T48" fmla="*/ 810 w 1635"/>
              <a:gd name="T49" fmla="*/ 1080 h 1327"/>
              <a:gd name="T50" fmla="*/ 843 w 1635"/>
              <a:gd name="T51" fmla="*/ 1075 h 1327"/>
              <a:gd name="T52" fmla="*/ 890 w 1635"/>
              <a:gd name="T53" fmla="*/ 1077 h 1327"/>
              <a:gd name="T54" fmla="*/ 932 w 1635"/>
              <a:gd name="T55" fmla="*/ 1081 h 1327"/>
              <a:gd name="T56" fmla="*/ 986 w 1635"/>
              <a:gd name="T57" fmla="*/ 1084 h 1327"/>
              <a:gd name="T58" fmla="*/ 1034 w 1635"/>
              <a:gd name="T59" fmla="*/ 1077 h 1327"/>
              <a:gd name="T60" fmla="*/ 1078 w 1635"/>
              <a:gd name="T61" fmla="*/ 1061 h 1327"/>
              <a:gd name="T62" fmla="*/ 1110 w 1635"/>
              <a:gd name="T63" fmla="*/ 1032 h 1327"/>
              <a:gd name="T64" fmla="*/ 1128 w 1635"/>
              <a:gd name="T65" fmla="*/ 995 h 1327"/>
              <a:gd name="T66" fmla="*/ 1128 w 1635"/>
              <a:gd name="T67" fmla="*/ 953 h 1327"/>
              <a:gd name="T68" fmla="*/ 1128 w 1635"/>
              <a:gd name="T69" fmla="*/ 906 h 1327"/>
              <a:gd name="T70" fmla="*/ 1138 w 1635"/>
              <a:gd name="T71" fmla="*/ 868 h 1327"/>
              <a:gd name="T72" fmla="*/ 1158 w 1635"/>
              <a:gd name="T73" fmla="*/ 837 h 1327"/>
              <a:gd name="T74" fmla="*/ 1199 w 1635"/>
              <a:gd name="T75" fmla="*/ 816 h 1327"/>
              <a:gd name="T76" fmla="*/ 1243 w 1635"/>
              <a:gd name="T77" fmla="*/ 803 h 1327"/>
              <a:gd name="T78" fmla="*/ 1295 w 1635"/>
              <a:gd name="T79" fmla="*/ 792 h 1327"/>
              <a:gd name="T80" fmla="*/ 1342 w 1635"/>
              <a:gd name="T81" fmla="*/ 780 h 1327"/>
              <a:gd name="T82" fmla="*/ 1381 w 1635"/>
              <a:gd name="T83" fmla="*/ 765 h 1327"/>
              <a:gd name="T84" fmla="*/ 1411 w 1635"/>
              <a:gd name="T85" fmla="*/ 742 h 1327"/>
              <a:gd name="T86" fmla="*/ 1436 w 1635"/>
              <a:gd name="T87" fmla="*/ 707 h 1327"/>
              <a:gd name="T88" fmla="*/ 1449 w 1635"/>
              <a:gd name="T89" fmla="*/ 662 h 1327"/>
              <a:gd name="T90" fmla="*/ 1443 w 1635"/>
              <a:gd name="T91" fmla="*/ 618 h 1327"/>
              <a:gd name="T92" fmla="*/ 1429 w 1635"/>
              <a:gd name="T93" fmla="*/ 561 h 1327"/>
              <a:gd name="T94" fmla="*/ 1421 w 1635"/>
              <a:gd name="T95" fmla="*/ 513 h 1327"/>
              <a:gd name="T96" fmla="*/ 1423 w 1635"/>
              <a:gd name="T97" fmla="*/ 467 h 1327"/>
              <a:gd name="T98" fmla="*/ 1438 w 1635"/>
              <a:gd name="T99" fmla="*/ 427 h 1327"/>
              <a:gd name="T100" fmla="*/ 1462 w 1635"/>
              <a:gd name="T101" fmla="*/ 392 h 1327"/>
              <a:gd name="T102" fmla="*/ 1497 w 1635"/>
              <a:gd name="T103" fmla="*/ 358 h 1327"/>
              <a:gd name="T104" fmla="*/ 1538 w 1635"/>
              <a:gd name="T105" fmla="*/ 338 h 1327"/>
              <a:gd name="T106" fmla="*/ 1579 w 1635"/>
              <a:gd name="T107" fmla="*/ 330 h 1327"/>
              <a:gd name="T108" fmla="*/ 1630 w 1635"/>
              <a:gd name="T109" fmla="*/ 330 h 13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35"/>
              <a:gd name="T166" fmla="*/ 0 h 1327"/>
              <a:gd name="T167" fmla="*/ 1635 w 1635"/>
              <a:gd name="T168" fmla="*/ 1327 h 13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35" h="1327">
                <a:moveTo>
                  <a:pt x="1635" y="330"/>
                </a:moveTo>
                <a:lnTo>
                  <a:pt x="1635" y="0"/>
                </a:lnTo>
                <a:lnTo>
                  <a:pt x="0" y="0"/>
                </a:lnTo>
                <a:lnTo>
                  <a:pt x="1" y="1327"/>
                </a:lnTo>
                <a:lnTo>
                  <a:pt x="147" y="1327"/>
                </a:lnTo>
                <a:lnTo>
                  <a:pt x="154" y="1301"/>
                </a:lnTo>
                <a:lnTo>
                  <a:pt x="154" y="1283"/>
                </a:lnTo>
                <a:lnTo>
                  <a:pt x="150" y="1258"/>
                </a:lnTo>
                <a:lnTo>
                  <a:pt x="141" y="1231"/>
                </a:lnTo>
                <a:lnTo>
                  <a:pt x="133" y="1198"/>
                </a:lnTo>
                <a:lnTo>
                  <a:pt x="128" y="1173"/>
                </a:lnTo>
                <a:lnTo>
                  <a:pt x="127" y="1150"/>
                </a:lnTo>
                <a:lnTo>
                  <a:pt x="131" y="1125"/>
                </a:lnTo>
                <a:lnTo>
                  <a:pt x="138" y="1101"/>
                </a:lnTo>
                <a:lnTo>
                  <a:pt x="154" y="1077"/>
                </a:lnTo>
                <a:lnTo>
                  <a:pt x="172" y="1058"/>
                </a:lnTo>
                <a:lnTo>
                  <a:pt x="192" y="1040"/>
                </a:lnTo>
                <a:lnTo>
                  <a:pt x="214" y="1027"/>
                </a:lnTo>
                <a:lnTo>
                  <a:pt x="241" y="1016"/>
                </a:lnTo>
                <a:lnTo>
                  <a:pt x="265" y="1012"/>
                </a:lnTo>
                <a:lnTo>
                  <a:pt x="299" y="1010"/>
                </a:lnTo>
                <a:lnTo>
                  <a:pt x="339" y="1013"/>
                </a:lnTo>
                <a:lnTo>
                  <a:pt x="364" y="1016"/>
                </a:lnTo>
                <a:lnTo>
                  <a:pt x="387" y="1023"/>
                </a:lnTo>
                <a:lnTo>
                  <a:pt x="408" y="1036"/>
                </a:lnTo>
                <a:lnTo>
                  <a:pt x="435" y="1057"/>
                </a:lnTo>
                <a:lnTo>
                  <a:pt x="452" y="1077"/>
                </a:lnTo>
                <a:lnTo>
                  <a:pt x="467" y="1098"/>
                </a:lnTo>
                <a:lnTo>
                  <a:pt x="476" y="1121"/>
                </a:lnTo>
                <a:lnTo>
                  <a:pt x="481" y="1142"/>
                </a:lnTo>
                <a:lnTo>
                  <a:pt x="481" y="1166"/>
                </a:lnTo>
                <a:lnTo>
                  <a:pt x="478" y="1190"/>
                </a:lnTo>
                <a:lnTo>
                  <a:pt x="473" y="1212"/>
                </a:lnTo>
                <a:lnTo>
                  <a:pt x="467" y="1234"/>
                </a:lnTo>
                <a:lnTo>
                  <a:pt x="460" y="1256"/>
                </a:lnTo>
                <a:lnTo>
                  <a:pt x="456" y="1279"/>
                </a:lnTo>
                <a:lnTo>
                  <a:pt x="456" y="1298"/>
                </a:lnTo>
                <a:lnTo>
                  <a:pt x="461" y="1321"/>
                </a:lnTo>
                <a:lnTo>
                  <a:pt x="735" y="1321"/>
                </a:lnTo>
                <a:lnTo>
                  <a:pt x="733" y="1274"/>
                </a:lnTo>
                <a:lnTo>
                  <a:pt x="735" y="1241"/>
                </a:lnTo>
                <a:lnTo>
                  <a:pt x="735" y="1215"/>
                </a:lnTo>
                <a:lnTo>
                  <a:pt x="737" y="1191"/>
                </a:lnTo>
                <a:lnTo>
                  <a:pt x="740" y="1166"/>
                </a:lnTo>
                <a:lnTo>
                  <a:pt x="745" y="1140"/>
                </a:lnTo>
                <a:lnTo>
                  <a:pt x="752" y="1123"/>
                </a:lnTo>
                <a:lnTo>
                  <a:pt x="762" y="1108"/>
                </a:lnTo>
                <a:lnTo>
                  <a:pt x="776" y="1095"/>
                </a:lnTo>
                <a:lnTo>
                  <a:pt x="792" y="1085"/>
                </a:lnTo>
                <a:lnTo>
                  <a:pt x="810" y="1080"/>
                </a:lnTo>
                <a:lnTo>
                  <a:pt x="830" y="1077"/>
                </a:lnTo>
                <a:lnTo>
                  <a:pt x="848" y="1075"/>
                </a:lnTo>
                <a:lnTo>
                  <a:pt x="872" y="1075"/>
                </a:lnTo>
                <a:lnTo>
                  <a:pt x="895" y="1077"/>
                </a:lnTo>
                <a:lnTo>
                  <a:pt x="913" y="1080"/>
                </a:lnTo>
                <a:lnTo>
                  <a:pt x="937" y="1081"/>
                </a:lnTo>
                <a:lnTo>
                  <a:pt x="963" y="1084"/>
                </a:lnTo>
                <a:lnTo>
                  <a:pt x="991" y="1084"/>
                </a:lnTo>
                <a:lnTo>
                  <a:pt x="1015" y="1081"/>
                </a:lnTo>
                <a:lnTo>
                  <a:pt x="1039" y="1077"/>
                </a:lnTo>
                <a:lnTo>
                  <a:pt x="1064" y="1071"/>
                </a:lnTo>
                <a:lnTo>
                  <a:pt x="1083" y="1061"/>
                </a:lnTo>
                <a:lnTo>
                  <a:pt x="1102" y="1049"/>
                </a:lnTo>
                <a:lnTo>
                  <a:pt x="1115" y="1032"/>
                </a:lnTo>
                <a:lnTo>
                  <a:pt x="1128" y="1013"/>
                </a:lnTo>
                <a:lnTo>
                  <a:pt x="1133" y="995"/>
                </a:lnTo>
                <a:lnTo>
                  <a:pt x="1136" y="974"/>
                </a:lnTo>
                <a:lnTo>
                  <a:pt x="1133" y="953"/>
                </a:lnTo>
                <a:lnTo>
                  <a:pt x="1132" y="930"/>
                </a:lnTo>
                <a:lnTo>
                  <a:pt x="1133" y="906"/>
                </a:lnTo>
                <a:lnTo>
                  <a:pt x="1138" y="888"/>
                </a:lnTo>
                <a:lnTo>
                  <a:pt x="1143" y="868"/>
                </a:lnTo>
                <a:lnTo>
                  <a:pt x="1152" y="849"/>
                </a:lnTo>
                <a:lnTo>
                  <a:pt x="1163" y="837"/>
                </a:lnTo>
                <a:lnTo>
                  <a:pt x="1181" y="824"/>
                </a:lnTo>
                <a:lnTo>
                  <a:pt x="1204" y="816"/>
                </a:lnTo>
                <a:lnTo>
                  <a:pt x="1227" y="809"/>
                </a:lnTo>
                <a:lnTo>
                  <a:pt x="1248" y="803"/>
                </a:lnTo>
                <a:lnTo>
                  <a:pt x="1270" y="797"/>
                </a:lnTo>
                <a:lnTo>
                  <a:pt x="1300" y="792"/>
                </a:lnTo>
                <a:lnTo>
                  <a:pt x="1323" y="787"/>
                </a:lnTo>
                <a:lnTo>
                  <a:pt x="1347" y="780"/>
                </a:lnTo>
                <a:lnTo>
                  <a:pt x="1366" y="773"/>
                </a:lnTo>
                <a:lnTo>
                  <a:pt x="1386" y="765"/>
                </a:lnTo>
                <a:lnTo>
                  <a:pt x="1402" y="753"/>
                </a:lnTo>
                <a:lnTo>
                  <a:pt x="1416" y="742"/>
                </a:lnTo>
                <a:lnTo>
                  <a:pt x="1431" y="724"/>
                </a:lnTo>
                <a:lnTo>
                  <a:pt x="1441" y="707"/>
                </a:lnTo>
                <a:lnTo>
                  <a:pt x="1450" y="687"/>
                </a:lnTo>
                <a:lnTo>
                  <a:pt x="1454" y="662"/>
                </a:lnTo>
                <a:lnTo>
                  <a:pt x="1451" y="641"/>
                </a:lnTo>
                <a:lnTo>
                  <a:pt x="1448" y="618"/>
                </a:lnTo>
                <a:lnTo>
                  <a:pt x="1441" y="591"/>
                </a:lnTo>
                <a:lnTo>
                  <a:pt x="1434" y="561"/>
                </a:lnTo>
                <a:lnTo>
                  <a:pt x="1427" y="535"/>
                </a:lnTo>
                <a:lnTo>
                  <a:pt x="1426" y="513"/>
                </a:lnTo>
                <a:lnTo>
                  <a:pt x="1426" y="494"/>
                </a:lnTo>
                <a:lnTo>
                  <a:pt x="1428" y="467"/>
                </a:lnTo>
                <a:lnTo>
                  <a:pt x="1436" y="444"/>
                </a:lnTo>
                <a:lnTo>
                  <a:pt x="1443" y="427"/>
                </a:lnTo>
                <a:lnTo>
                  <a:pt x="1452" y="410"/>
                </a:lnTo>
                <a:lnTo>
                  <a:pt x="1467" y="392"/>
                </a:lnTo>
                <a:lnTo>
                  <a:pt x="1482" y="374"/>
                </a:lnTo>
                <a:lnTo>
                  <a:pt x="1502" y="358"/>
                </a:lnTo>
                <a:lnTo>
                  <a:pt x="1523" y="345"/>
                </a:lnTo>
                <a:lnTo>
                  <a:pt x="1543" y="338"/>
                </a:lnTo>
                <a:lnTo>
                  <a:pt x="1563" y="333"/>
                </a:lnTo>
                <a:lnTo>
                  <a:pt x="1584" y="330"/>
                </a:lnTo>
                <a:lnTo>
                  <a:pt x="1609" y="330"/>
                </a:lnTo>
                <a:lnTo>
                  <a:pt x="1635" y="33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4"/>
          <p:cNvSpPr>
            <a:spLocks/>
          </p:cNvSpPr>
          <p:nvPr/>
        </p:nvSpPr>
        <p:spPr bwMode="auto">
          <a:xfrm>
            <a:off x="4577088" y="1547799"/>
            <a:ext cx="2990361" cy="3161224"/>
          </a:xfrm>
          <a:custGeom>
            <a:avLst/>
            <a:gdLst>
              <a:gd name="T0" fmla="*/ 0 w 1627"/>
              <a:gd name="T1" fmla="*/ 0 h 1584"/>
              <a:gd name="T2" fmla="*/ 1627 w 1627"/>
              <a:gd name="T3" fmla="*/ 1265 h 1584"/>
              <a:gd name="T4" fmla="*/ 1480 w 1627"/>
              <a:gd name="T5" fmla="*/ 1276 h 1584"/>
              <a:gd name="T6" fmla="*/ 1476 w 1627"/>
              <a:gd name="T7" fmla="*/ 1304 h 1584"/>
              <a:gd name="T8" fmla="*/ 1483 w 1627"/>
              <a:gd name="T9" fmla="*/ 1339 h 1584"/>
              <a:gd name="T10" fmla="*/ 1494 w 1627"/>
              <a:gd name="T11" fmla="*/ 1382 h 1584"/>
              <a:gd name="T12" fmla="*/ 1502 w 1627"/>
              <a:gd name="T13" fmla="*/ 1423 h 1584"/>
              <a:gd name="T14" fmla="*/ 1499 w 1627"/>
              <a:gd name="T15" fmla="*/ 1461 h 1584"/>
              <a:gd name="T16" fmla="*/ 1487 w 1627"/>
              <a:gd name="T17" fmla="*/ 1499 h 1584"/>
              <a:gd name="T18" fmla="*/ 1461 w 1627"/>
              <a:gd name="T19" fmla="*/ 1530 h 1584"/>
              <a:gd name="T20" fmla="*/ 1431 w 1627"/>
              <a:gd name="T21" fmla="*/ 1555 h 1584"/>
              <a:gd name="T22" fmla="*/ 1394 w 1627"/>
              <a:gd name="T23" fmla="*/ 1572 h 1584"/>
              <a:gd name="T24" fmla="*/ 1348 w 1627"/>
              <a:gd name="T25" fmla="*/ 1582 h 1584"/>
              <a:gd name="T26" fmla="*/ 1307 w 1627"/>
              <a:gd name="T27" fmla="*/ 1584 h 1584"/>
              <a:gd name="T28" fmla="*/ 1271 w 1627"/>
              <a:gd name="T29" fmla="*/ 1579 h 1584"/>
              <a:gd name="T30" fmla="*/ 1235 w 1627"/>
              <a:gd name="T31" fmla="*/ 1568 h 1584"/>
              <a:gd name="T32" fmla="*/ 1205 w 1627"/>
              <a:gd name="T33" fmla="*/ 1548 h 1584"/>
              <a:gd name="T34" fmla="*/ 1177 w 1627"/>
              <a:gd name="T35" fmla="*/ 1519 h 1584"/>
              <a:gd name="T36" fmla="*/ 1154 w 1627"/>
              <a:gd name="T37" fmla="*/ 1486 h 1584"/>
              <a:gd name="T38" fmla="*/ 1142 w 1627"/>
              <a:gd name="T39" fmla="*/ 1441 h 1584"/>
              <a:gd name="T40" fmla="*/ 1147 w 1627"/>
              <a:gd name="T41" fmla="*/ 1396 h 1584"/>
              <a:gd name="T42" fmla="*/ 1159 w 1627"/>
              <a:gd name="T43" fmla="*/ 1351 h 1584"/>
              <a:gd name="T44" fmla="*/ 1168 w 1627"/>
              <a:gd name="T45" fmla="*/ 1306 h 1584"/>
              <a:gd name="T46" fmla="*/ 1167 w 1627"/>
              <a:gd name="T47" fmla="*/ 1284 h 1584"/>
              <a:gd name="T48" fmla="*/ 892 w 1627"/>
              <a:gd name="T49" fmla="*/ 1273 h 1584"/>
              <a:gd name="T50" fmla="*/ 895 w 1627"/>
              <a:gd name="T51" fmla="*/ 1198 h 1584"/>
              <a:gd name="T52" fmla="*/ 889 w 1627"/>
              <a:gd name="T53" fmla="*/ 1149 h 1584"/>
              <a:gd name="T54" fmla="*/ 878 w 1627"/>
              <a:gd name="T55" fmla="*/ 1119 h 1584"/>
              <a:gd name="T56" fmla="*/ 855 w 1627"/>
              <a:gd name="T57" fmla="*/ 1095 h 1584"/>
              <a:gd name="T58" fmla="*/ 824 w 1627"/>
              <a:gd name="T59" fmla="*/ 1080 h 1584"/>
              <a:gd name="T60" fmla="*/ 786 w 1627"/>
              <a:gd name="T61" fmla="*/ 1075 h 1584"/>
              <a:gd name="T62" fmla="*/ 731 w 1627"/>
              <a:gd name="T63" fmla="*/ 1078 h 1584"/>
              <a:gd name="T64" fmla="*/ 679 w 1627"/>
              <a:gd name="T65" fmla="*/ 1082 h 1584"/>
              <a:gd name="T66" fmla="*/ 625 w 1627"/>
              <a:gd name="T67" fmla="*/ 1082 h 1584"/>
              <a:gd name="T68" fmla="*/ 571 w 1627"/>
              <a:gd name="T69" fmla="*/ 1073 h 1584"/>
              <a:gd name="T70" fmla="*/ 530 w 1627"/>
              <a:gd name="T71" fmla="*/ 1049 h 1584"/>
              <a:gd name="T72" fmla="*/ 506 w 1627"/>
              <a:gd name="T73" fmla="*/ 1016 h 1584"/>
              <a:gd name="T74" fmla="*/ 496 w 1627"/>
              <a:gd name="T75" fmla="*/ 972 h 1584"/>
              <a:gd name="T76" fmla="*/ 498 w 1627"/>
              <a:gd name="T77" fmla="*/ 923 h 1584"/>
              <a:gd name="T78" fmla="*/ 491 w 1627"/>
              <a:gd name="T79" fmla="*/ 878 h 1584"/>
              <a:gd name="T80" fmla="*/ 480 w 1627"/>
              <a:gd name="T81" fmla="*/ 849 h 1584"/>
              <a:gd name="T82" fmla="*/ 463 w 1627"/>
              <a:gd name="T83" fmla="*/ 831 h 1584"/>
              <a:gd name="T84" fmla="*/ 423 w 1627"/>
              <a:gd name="T85" fmla="*/ 813 h 1584"/>
              <a:gd name="T86" fmla="*/ 371 w 1627"/>
              <a:gd name="T87" fmla="*/ 799 h 1584"/>
              <a:gd name="T88" fmla="*/ 313 w 1627"/>
              <a:gd name="T89" fmla="*/ 789 h 1584"/>
              <a:gd name="T90" fmla="*/ 269 w 1627"/>
              <a:gd name="T91" fmla="*/ 775 h 1584"/>
              <a:gd name="T92" fmla="*/ 231 w 1627"/>
              <a:gd name="T93" fmla="*/ 753 h 1584"/>
              <a:gd name="T94" fmla="*/ 200 w 1627"/>
              <a:gd name="T95" fmla="*/ 724 h 1584"/>
              <a:gd name="T96" fmla="*/ 180 w 1627"/>
              <a:gd name="T97" fmla="*/ 687 h 1584"/>
              <a:gd name="T98" fmla="*/ 177 w 1627"/>
              <a:gd name="T99" fmla="*/ 646 h 1584"/>
              <a:gd name="T100" fmla="*/ 189 w 1627"/>
              <a:gd name="T101" fmla="*/ 601 h 1584"/>
              <a:gd name="T102" fmla="*/ 199 w 1627"/>
              <a:gd name="T103" fmla="*/ 550 h 1584"/>
              <a:gd name="T104" fmla="*/ 207 w 1627"/>
              <a:gd name="T105" fmla="*/ 502 h 1584"/>
              <a:gd name="T106" fmla="*/ 199 w 1627"/>
              <a:gd name="T107" fmla="*/ 454 h 1584"/>
              <a:gd name="T108" fmla="*/ 179 w 1627"/>
              <a:gd name="T109" fmla="*/ 410 h 1584"/>
              <a:gd name="T110" fmla="*/ 159 w 1627"/>
              <a:gd name="T111" fmla="*/ 384 h 1584"/>
              <a:gd name="T112" fmla="*/ 134 w 1627"/>
              <a:gd name="T113" fmla="*/ 360 h 1584"/>
              <a:gd name="T114" fmla="*/ 104 w 1627"/>
              <a:gd name="T115" fmla="*/ 343 h 1584"/>
              <a:gd name="T116" fmla="*/ 66 w 1627"/>
              <a:gd name="T117" fmla="*/ 331 h 1584"/>
              <a:gd name="T118" fmla="*/ 21 w 1627"/>
              <a:gd name="T119" fmla="*/ 330 h 15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27"/>
              <a:gd name="T181" fmla="*/ 0 h 1584"/>
              <a:gd name="T182" fmla="*/ 1627 w 1627"/>
              <a:gd name="T183" fmla="*/ 1584 h 15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27" h="1584">
                <a:moveTo>
                  <a:pt x="0" y="330"/>
                </a:moveTo>
                <a:lnTo>
                  <a:pt x="0" y="0"/>
                </a:lnTo>
                <a:lnTo>
                  <a:pt x="1626" y="0"/>
                </a:lnTo>
                <a:lnTo>
                  <a:pt x="1627" y="1265"/>
                </a:lnTo>
                <a:lnTo>
                  <a:pt x="1486" y="1265"/>
                </a:lnTo>
                <a:lnTo>
                  <a:pt x="1480" y="1276"/>
                </a:lnTo>
                <a:lnTo>
                  <a:pt x="1476" y="1291"/>
                </a:lnTo>
                <a:lnTo>
                  <a:pt x="1476" y="1304"/>
                </a:lnTo>
                <a:lnTo>
                  <a:pt x="1478" y="1320"/>
                </a:lnTo>
                <a:lnTo>
                  <a:pt x="1483" y="1339"/>
                </a:lnTo>
                <a:lnTo>
                  <a:pt x="1489" y="1365"/>
                </a:lnTo>
                <a:lnTo>
                  <a:pt x="1494" y="1382"/>
                </a:lnTo>
                <a:lnTo>
                  <a:pt x="1499" y="1403"/>
                </a:lnTo>
                <a:lnTo>
                  <a:pt x="1502" y="1423"/>
                </a:lnTo>
                <a:lnTo>
                  <a:pt x="1502" y="1442"/>
                </a:lnTo>
                <a:lnTo>
                  <a:pt x="1499" y="1461"/>
                </a:lnTo>
                <a:lnTo>
                  <a:pt x="1494" y="1481"/>
                </a:lnTo>
                <a:lnTo>
                  <a:pt x="1487" y="1499"/>
                </a:lnTo>
                <a:lnTo>
                  <a:pt x="1476" y="1513"/>
                </a:lnTo>
                <a:lnTo>
                  <a:pt x="1461" y="1530"/>
                </a:lnTo>
                <a:lnTo>
                  <a:pt x="1445" y="1543"/>
                </a:lnTo>
                <a:lnTo>
                  <a:pt x="1431" y="1555"/>
                </a:lnTo>
                <a:lnTo>
                  <a:pt x="1414" y="1565"/>
                </a:lnTo>
                <a:lnTo>
                  <a:pt x="1394" y="1572"/>
                </a:lnTo>
                <a:lnTo>
                  <a:pt x="1370" y="1579"/>
                </a:lnTo>
                <a:lnTo>
                  <a:pt x="1348" y="1582"/>
                </a:lnTo>
                <a:lnTo>
                  <a:pt x="1328" y="1584"/>
                </a:lnTo>
                <a:lnTo>
                  <a:pt x="1307" y="1584"/>
                </a:lnTo>
                <a:lnTo>
                  <a:pt x="1287" y="1582"/>
                </a:lnTo>
                <a:lnTo>
                  <a:pt x="1271" y="1579"/>
                </a:lnTo>
                <a:lnTo>
                  <a:pt x="1253" y="1574"/>
                </a:lnTo>
                <a:lnTo>
                  <a:pt x="1235" y="1568"/>
                </a:lnTo>
                <a:lnTo>
                  <a:pt x="1221" y="1560"/>
                </a:lnTo>
                <a:lnTo>
                  <a:pt x="1205" y="1548"/>
                </a:lnTo>
                <a:lnTo>
                  <a:pt x="1191" y="1534"/>
                </a:lnTo>
                <a:lnTo>
                  <a:pt x="1177" y="1519"/>
                </a:lnTo>
                <a:lnTo>
                  <a:pt x="1164" y="1503"/>
                </a:lnTo>
                <a:lnTo>
                  <a:pt x="1154" y="1486"/>
                </a:lnTo>
                <a:lnTo>
                  <a:pt x="1147" y="1465"/>
                </a:lnTo>
                <a:lnTo>
                  <a:pt x="1142" y="1441"/>
                </a:lnTo>
                <a:lnTo>
                  <a:pt x="1142" y="1418"/>
                </a:lnTo>
                <a:lnTo>
                  <a:pt x="1147" y="1396"/>
                </a:lnTo>
                <a:lnTo>
                  <a:pt x="1153" y="1373"/>
                </a:lnTo>
                <a:lnTo>
                  <a:pt x="1159" y="1351"/>
                </a:lnTo>
                <a:lnTo>
                  <a:pt x="1166" y="1325"/>
                </a:lnTo>
                <a:lnTo>
                  <a:pt x="1168" y="1306"/>
                </a:lnTo>
                <a:lnTo>
                  <a:pt x="1168" y="1294"/>
                </a:lnTo>
                <a:lnTo>
                  <a:pt x="1167" y="1284"/>
                </a:lnTo>
                <a:lnTo>
                  <a:pt x="1163" y="1273"/>
                </a:lnTo>
                <a:lnTo>
                  <a:pt x="892" y="1273"/>
                </a:lnTo>
                <a:lnTo>
                  <a:pt x="896" y="1225"/>
                </a:lnTo>
                <a:lnTo>
                  <a:pt x="895" y="1198"/>
                </a:lnTo>
                <a:lnTo>
                  <a:pt x="892" y="1173"/>
                </a:lnTo>
                <a:lnTo>
                  <a:pt x="889" y="1149"/>
                </a:lnTo>
                <a:lnTo>
                  <a:pt x="885" y="1133"/>
                </a:lnTo>
                <a:lnTo>
                  <a:pt x="878" y="1119"/>
                </a:lnTo>
                <a:lnTo>
                  <a:pt x="869" y="1106"/>
                </a:lnTo>
                <a:lnTo>
                  <a:pt x="855" y="1095"/>
                </a:lnTo>
                <a:lnTo>
                  <a:pt x="839" y="1085"/>
                </a:lnTo>
                <a:lnTo>
                  <a:pt x="824" y="1080"/>
                </a:lnTo>
                <a:lnTo>
                  <a:pt x="810" y="1077"/>
                </a:lnTo>
                <a:lnTo>
                  <a:pt x="786" y="1075"/>
                </a:lnTo>
                <a:lnTo>
                  <a:pt x="758" y="1075"/>
                </a:lnTo>
                <a:lnTo>
                  <a:pt x="731" y="1078"/>
                </a:lnTo>
                <a:lnTo>
                  <a:pt x="701" y="1080"/>
                </a:lnTo>
                <a:lnTo>
                  <a:pt x="679" y="1082"/>
                </a:lnTo>
                <a:lnTo>
                  <a:pt x="649" y="1084"/>
                </a:lnTo>
                <a:lnTo>
                  <a:pt x="625" y="1082"/>
                </a:lnTo>
                <a:lnTo>
                  <a:pt x="604" y="1080"/>
                </a:lnTo>
                <a:lnTo>
                  <a:pt x="571" y="1073"/>
                </a:lnTo>
                <a:lnTo>
                  <a:pt x="550" y="1063"/>
                </a:lnTo>
                <a:lnTo>
                  <a:pt x="530" y="1049"/>
                </a:lnTo>
                <a:lnTo>
                  <a:pt x="518" y="1033"/>
                </a:lnTo>
                <a:lnTo>
                  <a:pt x="506" y="1016"/>
                </a:lnTo>
                <a:lnTo>
                  <a:pt x="498" y="995"/>
                </a:lnTo>
                <a:lnTo>
                  <a:pt x="496" y="972"/>
                </a:lnTo>
                <a:lnTo>
                  <a:pt x="496" y="944"/>
                </a:lnTo>
                <a:lnTo>
                  <a:pt x="498" y="923"/>
                </a:lnTo>
                <a:lnTo>
                  <a:pt x="496" y="902"/>
                </a:lnTo>
                <a:lnTo>
                  <a:pt x="491" y="878"/>
                </a:lnTo>
                <a:lnTo>
                  <a:pt x="487" y="864"/>
                </a:lnTo>
                <a:lnTo>
                  <a:pt x="480" y="849"/>
                </a:lnTo>
                <a:lnTo>
                  <a:pt x="471" y="840"/>
                </a:lnTo>
                <a:lnTo>
                  <a:pt x="463" y="831"/>
                </a:lnTo>
                <a:lnTo>
                  <a:pt x="444" y="823"/>
                </a:lnTo>
                <a:lnTo>
                  <a:pt x="423" y="813"/>
                </a:lnTo>
                <a:lnTo>
                  <a:pt x="399" y="806"/>
                </a:lnTo>
                <a:lnTo>
                  <a:pt x="371" y="799"/>
                </a:lnTo>
                <a:lnTo>
                  <a:pt x="343" y="793"/>
                </a:lnTo>
                <a:lnTo>
                  <a:pt x="313" y="789"/>
                </a:lnTo>
                <a:lnTo>
                  <a:pt x="292" y="782"/>
                </a:lnTo>
                <a:lnTo>
                  <a:pt x="269" y="775"/>
                </a:lnTo>
                <a:lnTo>
                  <a:pt x="247" y="766"/>
                </a:lnTo>
                <a:lnTo>
                  <a:pt x="231" y="753"/>
                </a:lnTo>
                <a:lnTo>
                  <a:pt x="213" y="738"/>
                </a:lnTo>
                <a:lnTo>
                  <a:pt x="200" y="724"/>
                </a:lnTo>
                <a:lnTo>
                  <a:pt x="189" y="707"/>
                </a:lnTo>
                <a:lnTo>
                  <a:pt x="180" y="687"/>
                </a:lnTo>
                <a:lnTo>
                  <a:pt x="177" y="666"/>
                </a:lnTo>
                <a:lnTo>
                  <a:pt x="177" y="646"/>
                </a:lnTo>
                <a:lnTo>
                  <a:pt x="182" y="628"/>
                </a:lnTo>
                <a:lnTo>
                  <a:pt x="189" y="601"/>
                </a:lnTo>
                <a:lnTo>
                  <a:pt x="196" y="574"/>
                </a:lnTo>
                <a:lnTo>
                  <a:pt x="199" y="550"/>
                </a:lnTo>
                <a:lnTo>
                  <a:pt x="204" y="526"/>
                </a:lnTo>
                <a:lnTo>
                  <a:pt x="207" y="502"/>
                </a:lnTo>
                <a:lnTo>
                  <a:pt x="204" y="477"/>
                </a:lnTo>
                <a:lnTo>
                  <a:pt x="199" y="454"/>
                </a:lnTo>
                <a:lnTo>
                  <a:pt x="190" y="432"/>
                </a:lnTo>
                <a:lnTo>
                  <a:pt x="179" y="410"/>
                </a:lnTo>
                <a:lnTo>
                  <a:pt x="166" y="393"/>
                </a:lnTo>
                <a:lnTo>
                  <a:pt x="159" y="384"/>
                </a:lnTo>
                <a:lnTo>
                  <a:pt x="146" y="371"/>
                </a:lnTo>
                <a:lnTo>
                  <a:pt x="134" y="360"/>
                </a:lnTo>
                <a:lnTo>
                  <a:pt x="121" y="351"/>
                </a:lnTo>
                <a:lnTo>
                  <a:pt x="104" y="343"/>
                </a:lnTo>
                <a:lnTo>
                  <a:pt x="87" y="337"/>
                </a:lnTo>
                <a:lnTo>
                  <a:pt x="66" y="331"/>
                </a:lnTo>
                <a:lnTo>
                  <a:pt x="42" y="330"/>
                </a:lnTo>
                <a:lnTo>
                  <a:pt x="21" y="330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228" y="172203"/>
            <a:ext cx="874121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dirty="0" smtClean="0">
                <a:solidFill>
                  <a:srgbClr val="313131"/>
                </a:solidFill>
              </a:rPr>
              <a:t>Fondovi EU-a nude brojne mogućnosti – iznimno je važno uskladiti našu ideju s propozicijama EU / nacionalnih javnih poziva na koje se prijavljujemo </a:t>
            </a:r>
            <a:endParaRPr lang="hr-HR" dirty="0">
              <a:solidFill>
                <a:srgbClr val="31313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6776" y="3688307"/>
            <a:ext cx="2809302" cy="7540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hr-HR" sz="2200" b="1" dirty="0">
                <a:solidFill>
                  <a:srgbClr val="313131"/>
                </a:solidFill>
              </a:rPr>
              <a:t>M</a:t>
            </a:r>
            <a:r>
              <a:rPr lang="hr-HR" sz="2200" b="1" dirty="0" smtClean="0">
                <a:solidFill>
                  <a:srgbClr val="313131"/>
                </a:solidFill>
              </a:rPr>
              <a:t>oja 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hr-HR" sz="2200" b="1" dirty="0" smtClean="0">
                <a:solidFill>
                  <a:srgbClr val="313131"/>
                </a:solidFill>
              </a:rPr>
              <a:t>projektna ideja</a:t>
            </a:r>
            <a:endParaRPr lang="en-US" sz="2200" b="1" dirty="0" smtClean="0">
              <a:solidFill>
                <a:srgbClr val="31313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8380" y="2194852"/>
            <a:ext cx="28093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hr-HR" sz="2200" b="1" dirty="0" smtClean="0">
                <a:solidFill>
                  <a:schemeClr val="bg1"/>
                </a:solidFill>
              </a:rPr>
              <a:t>Pokazatelji Poziva</a:t>
            </a:r>
            <a:endParaRPr lang="en-US" sz="2200" b="1" dirty="0" smtClean="0">
              <a:solidFill>
                <a:schemeClr val="bg1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1573861" y="3543230"/>
            <a:ext cx="2990361" cy="3161224"/>
          </a:xfrm>
          <a:custGeom>
            <a:avLst/>
            <a:gdLst>
              <a:gd name="T0" fmla="*/ 1627 w 1628"/>
              <a:gd name="T1" fmla="*/ 1584 h 1584"/>
              <a:gd name="T2" fmla="*/ 0 w 1628"/>
              <a:gd name="T3" fmla="*/ 319 h 1584"/>
              <a:gd name="T4" fmla="*/ 147 w 1628"/>
              <a:gd name="T5" fmla="*/ 308 h 1584"/>
              <a:gd name="T6" fmla="*/ 151 w 1628"/>
              <a:gd name="T7" fmla="*/ 280 h 1584"/>
              <a:gd name="T8" fmla="*/ 144 w 1628"/>
              <a:gd name="T9" fmla="*/ 244 h 1584"/>
              <a:gd name="T10" fmla="*/ 133 w 1628"/>
              <a:gd name="T11" fmla="*/ 202 h 1584"/>
              <a:gd name="T12" fmla="*/ 126 w 1628"/>
              <a:gd name="T13" fmla="*/ 161 h 1584"/>
              <a:gd name="T14" fmla="*/ 127 w 1628"/>
              <a:gd name="T15" fmla="*/ 123 h 1584"/>
              <a:gd name="T16" fmla="*/ 140 w 1628"/>
              <a:gd name="T17" fmla="*/ 85 h 1584"/>
              <a:gd name="T18" fmla="*/ 166 w 1628"/>
              <a:gd name="T19" fmla="*/ 54 h 1584"/>
              <a:gd name="T20" fmla="*/ 196 w 1628"/>
              <a:gd name="T21" fmla="*/ 28 h 1584"/>
              <a:gd name="T22" fmla="*/ 233 w 1628"/>
              <a:gd name="T23" fmla="*/ 10 h 1584"/>
              <a:gd name="T24" fmla="*/ 279 w 1628"/>
              <a:gd name="T25" fmla="*/ 2 h 1584"/>
              <a:gd name="T26" fmla="*/ 320 w 1628"/>
              <a:gd name="T27" fmla="*/ 0 h 1584"/>
              <a:gd name="T28" fmla="*/ 356 w 1628"/>
              <a:gd name="T29" fmla="*/ 4 h 1584"/>
              <a:gd name="T30" fmla="*/ 392 w 1628"/>
              <a:gd name="T31" fmla="*/ 16 h 1584"/>
              <a:gd name="T32" fmla="*/ 422 w 1628"/>
              <a:gd name="T33" fmla="*/ 36 h 1584"/>
              <a:gd name="T34" fmla="*/ 450 w 1628"/>
              <a:gd name="T35" fmla="*/ 65 h 1584"/>
              <a:gd name="T36" fmla="*/ 473 w 1628"/>
              <a:gd name="T37" fmla="*/ 98 h 1584"/>
              <a:gd name="T38" fmla="*/ 485 w 1628"/>
              <a:gd name="T39" fmla="*/ 143 h 1584"/>
              <a:gd name="T40" fmla="*/ 480 w 1628"/>
              <a:gd name="T41" fmla="*/ 188 h 1584"/>
              <a:gd name="T42" fmla="*/ 469 w 1628"/>
              <a:gd name="T43" fmla="*/ 233 h 1584"/>
              <a:gd name="T44" fmla="*/ 457 w 1628"/>
              <a:gd name="T45" fmla="*/ 278 h 1584"/>
              <a:gd name="T46" fmla="*/ 460 w 1628"/>
              <a:gd name="T47" fmla="*/ 300 h 1584"/>
              <a:gd name="T48" fmla="*/ 734 w 1628"/>
              <a:gd name="T49" fmla="*/ 311 h 1584"/>
              <a:gd name="T50" fmla="*/ 727 w 1628"/>
              <a:gd name="T51" fmla="*/ 394 h 1584"/>
              <a:gd name="T52" fmla="*/ 730 w 1628"/>
              <a:gd name="T53" fmla="*/ 444 h 1584"/>
              <a:gd name="T54" fmla="*/ 737 w 1628"/>
              <a:gd name="T55" fmla="*/ 494 h 1584"/>
              <a:gd name="T56" fmla="*/ 755 w 1628"/>
              <a:gd name="T57" fmla="*/ 525 h 1584"/>
              <a:gd name="T58" fmla="*/ 785 w 1628"/>
              <a:gd name="T59" fmla="*/ 548 h 1584"/>
              <a:gd name="T60" fmla="*/ 820 w 1628"/>
              <a:gd name="T61" fmla="*/ 558 h 1584"/>
              <a:gd name="T62" fmla="*/ 863 w 1628"/>
              <a:gd name="T63" fmla="*/ 559 h 1584"/>
              <a:gd name="T64" fmla="*/ 904 w 1628"/>
              <a:gd name="T65" fmla="*/ 555 h 1584"/>
              <a:gd name="T66" fmla="*/ 955 w 1628"/>
              <a:gd name="T67" fmla="*/ 549 h 1584"/>
              <a:gd name="T68" fmla="*/ 1007 w 1628"/>
              <a:gd name="T69" fmla="*/ 552 h 1584"/>
              <a:gd name="T70" fmla="*/ 1055 w 1628"/>
              <a:gd name="T71" fmla="*/ 565 h 1584"/>
              <a:gd name="T72" fmla="*/ 1094 w 1628"/>
              <a:gd name="T73" fmla="*/ 588 h 1584"/>
              <a:gd name="T74" fmla="*/ 1118 w 1628"/>
              <a:gd name="T75" fmla="*/ 621 h 1584"/>
              <a:gd name="T76" fmla="*/ 1128 w 1628"/>
              <a:gd name="T77" fmla="*/ 661 h 1584"/>
              <a:gd name="T78" fmla="*/ 1124 w 1628"/>
              <a:gd name="T79" fmla="*/ 706 h 1584"/>
              <a:gd name="T80" fmla="*/ 1128 w 1628"/>
              <a:gd name="T81" fmla="*/ 749 h 1584"/>
              <a:gd name="T82" fmla="*/ 1144 w 1628"/>
              <a:gd name="T83" fmla="*/ 785 h 1584"/>
              <a:gd name="T84" fmla="*/ 1172 w 1628"/>
              <a:gd name="T85" fmla="*/ 811 h 1584"/>
              <a:gd name="T86" fmla="*/ 1219 w 1628"/>
              <a:gd name="T87" fmla="*/ 826 h 1584"/>
              <a:gd name="T88" fmla="*/ 1262 w 1628"/>
              <a:gd name="T89" fmla="*/ 837 h 1584"/>
              <a:gd name="T90" fmla="*/ 1315 w 1628"/>
              <a:gd name="T91" fmla="*/ 847 h 1584"/>
              <a:gd name="T92" fmla="*/ 1358 w 1628"/>
              <a:gd name="T93" fmla="*/ 861 h 1584"/>
              <a:gd name="T94" fmla="*/ 1394 w 1628"/>
              <a:gd name="T95" fmla="*/ 881 h 1584"/>
              <a:gd name="T96" fmla="*/ 1423 w 1628"/>
              <a:gd name="T97" fmla="*/ 911 h 1584"/>
              <a:gd name="T98" fmla="*/ 1442 w 1628"/>
              <a:gd name="T99" fmla="*/ 946 h 1584"/>
              <a:gd name="T100" fmla="*/ 1443 w 1628"/>
              <a:gd name="T101" fmla="*/ 996 h 1584"/>
              <a:gd name="T102" fmla="*/ 1433 w 1628"/>
              <a:gd name="T103" fmla="*/ 1044 h 1584"/>
              <a:gd name="T104" fmla="*/ 1419 w 1628"/>
              <a:gd name="T105" fmla="*/ 1100 h 1584"/>
              <a:gd name="T106" fmla="*/ 1416 w 1628"/>
              <a:gd name="T107" fmla="*/ 1141 h 1584"/>
              <a:gd name="T108" fmla="*/ 1426 w 1628"/>
              <a:gd name="T109" fmla="*/ 1190 h 1584"/>
              <a:gd name="T110" fmla="*/ 1444 w 1628"/>
              <a:gd name="T111" fmla="*/ 1224 h 1584"/>
              <a:gd name="T112" fmla="*/ 1474 w 1628"/>
              <a:gd name="T113" fmla="*/ 1261 h 1584"/>
              <a:gd name="T114" fmla="*/ 1514 w 1628"/>
              <a:gd name="T115" fmla="*/ 1289 h 1584"/>
              <a:gd name="T116" fmla="*/ 1555 w 1628"/>
              <a:gd name="T117" fmla="*/ 1302 h 1584"/>
              <a:gd name="T118" fmla="*/ 1601 w 1628"/>
              <a:gd name="T119" fmla="*/ 1306 h 15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28"/>
              <a:gd name="T181" fmla="*/ 0 h 1584"/>
              <a:gd name="T182" fmla="*/ 1628 w 1628"/>
              <a:gd name="T183" fmla="*/ 1584 h 15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28" h="1584">
                <a:moveTo>
                  <a:pt x="1628" y="1305"/>
                </a:moveTo>
                <a:lnTo>
                  <a:pt x="1628" y="1584"/>
                </a:lnTo>
                <a:lnTo>
                  <a:pt x="1" y="1584"/>
                </a:lnTo>
                <a:lnTo>
                  <a:pt x="0" y="319"/>
                </a:lnTo>
                <a:lnTo>
                  <a:pt x="141" y="319"/>
                </a:lnTo>
                <a:lnTo>
                  <a:pt x="147" y="308"/>
                </a:lnTo>
                <a:lnTo>
                  <a:pt x="151" y="292"/>
                </a:lnTo>
                <a:lnTo>
                  <a:pt x="151" y="280"/>
                </a:lnTo>
                <a:lnTo>
                  <a:pt x="150" y="264"/>
                </a:lnTo>
                <a:lnTo>
                  <a:pt x="144" y="244"/>
                </a:lnTo>
                <a:lnTo>
                  <a:pt x="138" y="219"/>
                </a:lnTo>
                <a:lnTo>
                  <a:pt x="133" y="202"/>
                </a:lnTo>
                <a:lnTo>
                  <a:pt x="127" y="181"/>
                </a:lnTo>
                <a:lnTo>
                  <a:pt x="126" y="161"/>
                </a:lnTo>
                <a:lnTo>
                  <a:pt x="126" y="141"/>
                </a:lnTo>
                <a:lnTo>
                  <a:pt x="127" y="123"/>
                </a:lnTo>
                <a:lnTo>
                  <a:pt x="133" y="103"/>
                </a:lnTo>
                <a:lnTo>
                  <a:pt x="140" y="85"/>
                </a:lnTo>
                <a:lnTo>
                  <a:pt x="151" y="71"/>
                </a:lnTo>
                <a:lnTo>
                  <a:pt x="166" y="54"/>
                </a:lnTo>
                <a:lnTo>
                  <a:pt x="181" y="41"/>
                </a:lnTo>
                <a:lnTo>
                  <a:pt x="196" y="28"/>
                </a:lnTo>
                <a:lnTo>
                  <a:pt x="213" y="19"/>
                </a:lnTo>
                <a:lnTo>
                  <a:pt x="233" y="10"/>
                </a:lnTo>
                <a:lnTo>
                  <a:pt x="255" y="4"/>
                </a:lnTo>
                <a:lnTo>
                  <a:pt x="279" y="2"/>
                </a:lnTo>
                <a:lnTo>
                  <a:pt x="299" y="0"/>
                </a:lnTo>
                <a:lnTo>
                  <a:pt x="320" y="0"/>
                </a:lnTo>
                <a:lnTo>
                  <a:pt x="340" y="2"/>
                </a:lnTo>
                <a:lnTo>
                  <a:pt x="356" y="4"/>
                </a:lnTo>
                <a:lnTo>
                  <a:pt x="374" y="10"/>
                </a:lnTo>
                <a:lnTo>
                  <a:pt x="392" y="16"/>
                </a:lnTo>
                <a:lnTo>
                  <a:pt x="406" y="24"/>
                </a:lnTo>
                <a:lnTo>
                  <a:pt x="422" y="36"/>
                </a:lnTo>
                <a:lnTo>
                  <a:pt x="436" y="50"/>
                </a:lnTo>
                <a:lnTo>
                  <a:pt x="450" y="65"/>
                </a:lnTo>
                <a:lnTo>
                  <a:pt x="463" y="81"/>
                </a:lnTo>
                <a:lnTo>
                  <a:pt x="473" y="98"/>
                </a:lnTo>
                <a:lnTo>
                  <a:pt x="480" y="119"/>
                </a:lnTo>
                <a:lnTo>
                  <a:pt x="485" y="143"/>
                </a:lnTo>
                <a:lnTo>
                  <a:pt x="485" y="165"/>
                </a:lnTo>
                <a:lnTo>
                  <a:pt x="480" y="188"/>
                </a:lnTo>
                <a:lnTo>
                  <a:pt x="474" y="211"/>
                </a:lnTo>
                <a:lnTo>
                  <a:pt x="469" y="233"/>
                </a:lnTo>
                <a:lnTo>
                  <a:pt x="461" y="259"/>
                </a:lnTo>
                <a:lnTo>
                  <a:pt x="457" y="278"/>
                </a:lnTo>
                <a:lnTo>
                  <a:pt x="457" y="290"/>
                </a:lnTo>
                <a:lnTo>
                  <a:pt x="460" y="300"/>
                </a:lnTo>
                <a:lnTo>
                  <a:pt x="464" y="311"/>
                </a:lnTo>
                <a:lnTo>
                  <a:pt x="734" y="311"/>
                </a:lnTo>
                <a:lnTo>
                  <a:pt x="728" y="363"/>
                </a:lnTo>
                <a:lnTo>
                  <a:pt x="727" y="394"/>
                </a:lnTo>
                <a:lnTo>
                  <a:pt x="728" y="420"/>
                </a:lnTo>
                <a:lnTo>
                  <a:pt x="730" y="444"/>
                </a:lnTo>
                <a:lnTo>
                  <a:pt x="733" y="469"/>
                </a:lnTo>
                <a:lnTo>
                  <a:pt x="737" y="494"/>
                </a:lnTo>
                <a:lnTo>
                  <a:pt x="745" y="511"/>
                </a:lnTo>
                <a:lnTo>
                  <a:pt x="755" y="525"/>
                </a:lnTo>
                <a:lnTo>
                  <a:pt x="768" y="538"/>
                </a:lnTo>
                <a:lnTo>
                  <a:pt x="785" y="548"/>
                </a:lnTo>
                <a:lnTo>
                  <a:pt x="803" y="555"/>
                </a:lnTo>
                <a:lnTo>
                  <a:pt x="821" y="558"/>
                </a:lnTo>
                <a:lnTo>
                  <a:pt x="841" y="559"/>
                </a:lnTo>
                <a:lnTo>
                  <a:pt x="864" y="559"/>
                </a:lnTo>
                <a:lnTo>
                  <a:pt x="888" y="556"/>
                </a:lnTo>
                <a:lnTo>
                  <a:pt x="905" y="555"/>
                </a:lnTo>
                <a:lnTo>
                  <a:pt x="930" y="552"/>
                </a:lnTo>
                <a:lnTo>
                  <a:pt x="956" y="549"/>
                </a:lnTo>
                <a:lnTo>
                  <a:pt x="984" y="549"/>
                </a:lnTo>
                <a:lnTo>
                  <a:pt x="1008" y="552"/>
                </a:lnTo>
                <a:lnTo>
                  <a:pt x="1032" y="556"/>
                </a:lnTo>
                <a:lnTo>
                  <a:pt x="1056" y="565"/>
                </a:lnTo>
                <a:lnTo>
                  <a:pt x="1076" y="573"/>
                </a:lnTo>
                <a:lnTo>
                  <a:pt x="1095" y="588"/>
                </a:lnTo>
                <a:lnTo>
                  <a:pt x="1108" y="603"/>
                </a:lnTo>
                <a:lnTo>
                  <a:pt x="1119" y="621"/>
                </a:lnTo>
                <a:lnTo>
                  <a:pt x="1126" y="641"/>
                </a:lnTo>
                <a:lnTo>
                  <a:pt x="1129" y="661"/>
                </a:lnTo>
                <a:lnTo>
                  <a:pt x="1126" y="684"/>
                </a:lnTo>
                <a:lnTo>
                  <a:pt x="1125" y="706"/>
                </a:lnTo>
                <a:lnTo>
                  <a:pt x="1126" y="729"/>
                </a:lnTo>
                <a:lnTo>
                  <a:pt x="1129" y="749"/>
                </a:lnTo>
                <a:lnTo>
                  <a:pt x="1136" y="767"/>
                </a:lnTo>
                <a:lnTo>
                  <a:pt x="1145" y="785"/>
                </a:lnTo>
                <a:lnTo>
                  <a:pt x="1156" y="798"/>
                </a:lnTo>
                <a:lnTo>
                  <a:pt x="1173" y="811"/>
                </a:lnTo>
                <a:lnTo>
                  <a:pt x="1196" y="819"/>
                </a:lnTo>
                <a:lnTo>
                  <a:pt x="1220" y="826"/>
                </a:lnTo>
                <a:lnTo>
                  <a:pt x="1239" y="832"/>
                </a:lnTo>
                <a:lnTo>
                  <a:pt x="1263" y="837"/>
                </a:lnTo>
                <a:lnTo>
                  <a:pt x="1292" y="843"/>
                </a:lnTo>
                <a:lnTo>
                  <a:pt x="1316" y="847"/>
                </a:lnTo>
                <a:lnTo>
                  <a:pt x="1340" y="854"/>
                </a:lnTo>
                <a:lnTo>
                  <a:pt x="1359" y="861"/>
                </a:lnTo>
                <a:lnTo>
                  <a:pt x="1379" y="870"/>
                </a:lnTo>
                <a:lnTo>
                  <a:pt x="1395" y="881"/>
                </a:lnTo>
                <a:lnTo>
                  <a:pt x="1407" y="893"/>
                </a:lnTo>
                <a:lnTo>
                  <a:pt x="1424" y="911"/>
                </a:lnTo>
                <a:lnTo>
                  <a:pt x="1434" y="928"/>
                </a:lnTo>
                <a:lnTo>
                  <a:pt x="1443" y="946"/>
                </a:lnTo>
                <a:lnTo>
                  <a:pt x="1447" y="972"/>
                </a:lnTo>
                <a:lnTo>
                  <a:pt x="1444" y="996"/>
                </a:lnTo>
                <a:lnTo>
                  <a:pt x="1440" y="1017"/>
                </a:lnTo>
                <a:lnTo>
                  <a:pt x="1434" y="1044"/>
                </a:lnTo>
                <a:lnTo>
                  <a:pt x="1427" y="1073"/>
                </a:lnTo>
                <a:lnTo>
                  <a:pt x="1420" y="1100"/>
                </a:lnTo>
                <a:lnTo>
                  <a:pt x="1417" y="1123"/>
                </a:lnTo>
                <a:lnTo>
                  <a:pt x="1417" y="1141"/>
                </a:lnTo>
                <a:lnTo>
                  <a:pt x="1421" y="1168"/>
                </a:lnTo>
                <a:lnTo>
                  <a:pt x="1427" y="1190"/>
                </a:lnTo>
                <a:lnTo>
                  <a:pt x="1436" y="1207"/>
                </a:lnTo>
                <a:lnTo>
                  <a:pt x="1445" y="1224"/>
                </a:lnTo>
                <a:lnTo>
                  <a:pt x="1460" y="1243"/>
                </a:lnTo>
                <a:lnTo>
                  <a:pt x="1475" y="1261"/>
                </a:lnTo>
                <a:lnTo>
                  <a:pt x="1493" y="1277"/>
                </a:lnTo>
                <a:lnTo>
                  <a:pt x="1515" y="1289"/>
                </a:lnTo>
                <a:lnTo>
                  <a:pt x="1534" y="1296"/>
                </a:lnTo>
                <a:lnTo>
                  <a:pt x="1556" y="1302"/>
                </a:lnTo>
                <a:lnTo>
                  <a:pt x="1577" y="1305"/>
                </a:lnTo>
                <a:lnTo>
                  <a:pt x="1602" y="1306"/>
                </a:lnTo>
                <a:lnTo>
                  <a:pt x="1628" y="1305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564222" y="4065334"/>
            <a:ext cx="3003227" cy="2648323"/>
          </a:xfrm>
          <a:custGeom>
            <a:avLst/>
            <a:gdLst>
              <a:gd name="T0" fmla="*/ 0 w 1634"/>
              <a:gd name="T1" fmla="*/ 1327 h 1327"/>
              <a:gd name="T2" fmla="*/ 1633 w 1634"/>
              <a:gd name="T3" fmla="*/ 0 h 1327"/>
              <a:gd name="T4" fmla="*/ 1480 w 1634"/>
              <a:gd name="T5" fmla="*/ 26 h 1327"/>
              <a:gd name="T6" fmla="*/ 1485 w 1634"/>
              <a:gd name="T7" fmla="*/ 69 h 1327"/>
              <a:gd name="T8" fmla="*/ 1501 w 1634"/>
              <a:gd name="T9" fmla="*/ 129 h 1327"/>
              <a:gd name="T10" fmla="*/ 1506 w 1634"/>
              <a:gd name="T11" fmla="*/ 177 h 1327"/>
              <a:gd name="T12" fmla="*/ 1496 w 1634"/>
              <a:gd name="T13" fmla="*/ 226 h 1327"/>
              <a:gd name="T14" fmla="*/ 1462 w 1634"/>
              <a:gd name="T15" fmla="*/ 268 h 1327"/>
              <a:gd name="T16" fmla="*/ 1420 w 1634"/>
              <a:gd name="T17" fmla="*/ 299 h 1327"/>
              <a:gd name="T18" fmla="*/ 1369 w 1634"/>
              <a:gd name="T19" fmla="*/ 315 h 1327"/>
              <a:gd name="T20" fmla="*/ 1295 w 1634"/>
              <a:gd name="T21" fmla="*/ 314 h 1327"/>
              <a:gd name="T22" fmla="*/ 1247 w 1634"/>
              <a:gd name="T23" fmla="*/ 304 h 1327"/>
              <a:gd name="T24" fmla="*/ 1199 w 1634"/>
              <a:gd name="T25" fmla="*/ 270 h 1327"/>
              <a:gd name="T26" fmla="*/ 1167 w 1634"/>
              <a:gd name="T27" fmla="*/ 229 h 1327"/>
              <a:gd name="T28" fmla="*/ 1153 w 1634"/>
              <a:gd name="T29" fmla="*/ 185 h 1327"/>
              <a:gd name="T30" fmla="*/ 1156 w 1634"/>
              <a:gd name="T31" fmla="*/ 137 h 1327"/>
              <a:gd name="T32" fmla="*/ 1167 w 1634"/>
              <a:gd name="T33" fmla="*/ 93 h 1327"/>
              <a:gd name="T34" fmla="*/ 1178 w 1634"/>
              <a:gd name="T35" fmla="*/ 48 h 1327"/>
              <a:gd name="T36" fmla="*/ 1173 w 1634"/>
              <a:gd name="T37" fmla="*/ 6 h 1327"/>
              <a:gd name="T38" fmla="*/ 902 w 1634"/>
              <a:gd name="T39" fmla="*/ 52 h 1327"/>
              <a:gd name="T40" fmla="*/ 897 w 1634"/>
              <a:gd name="T41" fmla="*/ 112 h 1327"/>
              <a:gd name="T42" fmla="*/ 894 w 1634"/>
              <a:gd name="T43" fmla="*/ 161 h 1327"/>
              <a:gd name="T44" fmla="*/ 882 w 1634"/>
              <a:gd name="T45" fmla="*/ 203 h 1327"/>
              <a:gd name="T46" fmla="*/ 858 w 1634"/>
              <a:gd name="T47" fmla="*/ 232 h 1327"/>
              <a:gd name="T48" fmla="*/ 824 w 1634"/>
              <a:gd name="T49" fmla="*/ 247 h 1327"/>
              <a:gd name="T50" fmla="*/ 786 w 1634"/>
              <a:gd name="T51" fmla="*/ 251 h 1327"/>
              <a:gd name="T52" fmla="*/ 739 w 1634"/>
              <a:gd name="T53" fmla="*/ 249 h 1327"/>
              <a:gd name="T54" fmla="*/ 697 w 1634"/>
              <a:gd name="T55" fmla="*/ 246 h 1327"/>
              <a:gd name="T56" fmla="*/ 643 w 1634"/>
              <a:gd name="T57" fmla="*/ 243 h 1327"/>
              <a:gd name="T58" fmla="*/ 595 w 1634"/>
              <a:gd name="T59" fmla="*/ 249 h 1327"/>
              <a:gd name="T60" fmla="*/ 551 w 1634"/>
              <a:gd name="T61" fmla="*/ 266 h 1327"/>
              <a:gd name="T62" fmla="*/ 519 w 1634"/>
              <a:gd name="T63" fmla="*/ 295 h 1327"/>
              <a:gd name="T64" fmla="*/ 501 w 1634"/>
              <a:gd name="T65" fmla="*/ 332 h 1327"/>
              <a:gd name="T66" fmla="*/ 501 w 1634"/>
              <a:gd name="T67" fmla="*/ 374 h 1327"/>
              <a:gd name="T68" fmla="*/ 501 w 1634"/>
              <a:gd name="T69" fmla="*/ 421 h 1327"/>
              <a:gd name="T70" fmla="*/ 491 w 1634"/>
              <a:gd name="T71" fmla="*/ 459 h 1327"/>
              <a:gd name="T72" fmla="*/ 471 w 1634"/>
              <a:gd name="T73" fmla="*/ 490 h 1327"/>
              <a:gd name="T74" fmla="*/ 430 w 1634"/>
              <a:gd name="T75" fmla="*/ 511 h 1327"/>
              <a:gd name="T76" fmla="*/ 386 w 1634"/>
              <a:gd name="T77" fmla="*/ 524 h 1327"/>
              <a:gd name="T78" fmla="*/ 334 w 1634"/>
              <a:gd name="T79" fmla="*/ 535 h 1327"/>
              <a:gd name="T80" fmla="*/ 287 w 1634"/>
              <a:gd name="T81" fmla="*/ 547 h 1327"/>
              <a:gd name="T82" fmla="*/ 248 w 1634"/>
              <a:gd name="T83" fmla="*/ 562 h 1327"/>
              <a:gd name="T84" fmla="*/ 218 w 1634"/>
              <a:gd name="T85" fmla="*/ 585 h 1327"/>
              <a:gd name="T86" fmla="*/ 193 w 1634"/>
              <a:gd name="T87" fmla="*/ 620 h 1327"/>
              <a:gd name="T88" fmla="*/ 180 w 1634"/>
              <a:gd name="T89" fmla="*/ 664 h 1327"/>
              <a:gd name="T90" fmla="*/ 186 w 1634"/>
              <a:gd name="T91" fmla="*/ 709 h 1327"/>
              <a:gd name="T92" fmla="*/ 200 w 1634"/>
              <a:gd name="T93" fmla="*/ 765 h 1327"/>
              <a:gd name="T94" fmla="*/ 208 w 1634"/>
              <a:gd name="T95" fmla="*/ 813 h 1327"/>
              <a:gd name="T96" fmla="*/ 206 w 1634"/>
              <a:gd name="T97" fmla="*/ 860 h 1327"/>
              <a:gd name="T98" fmla="*/ 193 w 1634"/>
              <a:gd name="T99" fmla="*/ 902 h 1327"/>
              <a:gd name="T100" fmla="*/ 173 w 1634"/>
              <a:gd name="T101" fmla="*/ 945 h 1327"/>
              <a:gd name="T102" fmla="*/ 141 w 1634"/>
              <a:gd name="T103" fmla="*/ 991 h 1327"/>
              <a:gd name="T104" fmla="*/ 108 w 1634"/>
              <a:gd name="T105" fmla="*/ 1021 h 1327"/>
              <a:gd name="T106" fmla="*/ 74 w 1634"/>
              <a:gd name="T107" fmla="*/ 1039 h 1327"/>
              <a:gd name="T108" fmla="*/ 23 w 1634"/>
              <a:gd name="T109" fmla="*/ 1049 h 13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34"/>
              <a:gd name="T166" fmla="*/ 0 h 1327"/>
              <a:gd name="T167" fmla="*/ 1634 w 1634"/>
              <a:gd name="T168" fmla="*/ 1327 h 13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34" h="1327">
                <a:moveTo>
                  <a:pt x="0" y="1049"/>
                </a:moveTo>
                <a:lnTo>
                  <a:pt x="0" y="1327"/>
                </a:lnTo>
                <a:lnTo>
                  <a:pt x="1634" y="1327"/>
                </a:lnTo>
                <a:lnTo>
                  <a:pt x="1633" y="0"/>
                </a:lnTo>
                <a:lnTo>
                  <a:pt x="1487" y="0"/>
                </a:lnTo>
                <a:lnTo>
                  <a:pt x="1480" y="26"/>
                </a:lnTo>
                <a:lnTo>
                  <a:pt x="1480" y="44"/>
                </a:lnTo>
                <a:lnTo>
                  <a:pt x="1485" y="69"/>
                </a:lnTo>
                <a:lnTo>
                  <a:pt x="1493" y="96"/>
                </a:lnTo>
                <a:lnTo>
                  <a:pt x="1501" y="129"/>
                </a:lnTo>
                <a:lnTo>
                  <a:pt x="1506" y="154"/>
                </a:lnTo>
                <a:lnTo>
                  <a:pt x="1506" y="177"/>
                </a:lnTo>
                <a:lnTo>
                  <a:pt x="1503" y="202"/>
                </a:lnTo>
                <a:lnTo>
                  <a:pt x="1496" y="226"/>
                </a:lnTo>
                <a:lnTo>
                  <a:pt x="1480" y="249"/>
                </a:lnTo>
                <a:lnTo>
                  <a:pt x="1462" y="268"/>
                </a:lnTo>
                <a:lnTo>
                  <a:pt x="1442" y="287"/>
                </a:lnTo>
                <a:lnTo>
                  <a:pt x="1420" y="299"/>
                </a:lnTo>
                <a:lnTo>
                  <a:pt x="1393" y="309"/>
                </a:lnTo>
                <a:lnTo>
                  <a:pt x="1369" y="315"/>
                </a:lnTo>
                <a:lnTo>
                  <a:pt x="1335" y="316"/>
                </a:lnTo>
                <a:lnTo>
                  <a:pt x="1295" y="314"/>
                </a:lnTo>
                <a:lnTo>
                  <a:pt x="1270" y="309"/>
                </a:lnTo>
                <a:lnTo>
                  <a:pt x="1247" y="304"/>
                </a:lnTo>
                <a:lnTo>
                  <a:pt x="1226" y="291"/>
                </a:lnTo>
                <a:lnTo>
                  <a:pt x="1199" y="270"/>
                </a:lnTo>
                <a:lnTo>
                  <a:pt x="1182" y="250"/>
                </a:lnTo>
                <a:lnTo>
                  <a:pt x="1167" y="229"/>
                </a:lnTo>
                <a:lnTo>
                  <a:pt x="1158" y="206"/>
                </a:lnTo>
                <a:lnTo>
                  <a:pt x="1153" y="185"/>
                </a:lnTo>
                <a:lnTo>
                  <a:pt x="1153" y="161"/>
                </a:lnTo>
                <a:lnTo>
                  <a:pt x="1156" y="137"/>
                </a:lnTo>
                <a:lnTo>
                  <a:pt x="1161" y="115"/>
                </a:lnTo>
                <a:lnTo>
                  <a:pt x="1167" y="93"/>
                </a:lnTo>
                <a:lnTo>
                  <a:pt x="1174" y="71"/>
                </a:lnTo>
                <a:lnTo>
                  <a:pt x="1178" y="48"/>
                </a:lnTo>
                <a:lnTo>
                  <a:pt x="1178" y="28"/>
                </a:lnTo>
                <a:lnTo>
                  <a:pt x="1173" y="6"/>
                </a:lnTo>
                <a:lnTo>
                  <a:pt x="899" y="6"/>
                </a:lnTo>
                <a:lnTo>
                  <a:pt x="902" y="52"/>
                </a:lnTo>
                <a:lnTo>
                  <a:pt x="899" y="85"/>
                </a:lnTo>
                <a:lnTo>
                  <a:pt x="897" y="112"/>
                </a:lnTo>
                <a:lnTo>
                  <a:pt x="897" y="136"/>
                </a:lnTo>
                <a:lnTo>
                  <a:pt x="894" y="161"/>
                </a:lnTo>
                <a:lnTo>
                  <a:pt x="889" y="187"/>
                </a:lnTo>
                <a:lnTo>
                  <a:pt x="882" y="203"/>
                </a:lnTo>
                <a:lnTo>
                  <a:pt x="872" y="219"/>
                </a:lnTo>
                <a:lnTo>
                  <a:pt x="858" y="232"/>
                </a:lnTo>
                <a:lnTo>
                  <a:pt x="842" y="242"/>
                </a:lnTo>
                <a:lnTo>
                  <a:pt x="824" y="247"/>
                </a:lnTo>
                <a:lnTo>
                  <a:pt x="804" y="250"/>
                </a:lnTo>
                <a:lnTo>
                  <a:pt x="786" y="251"/>
                </a:lnTo>
                <a:lnTo>
                  <a:pt x="762" y="251"/>
                </a:lnTo>
                <a:lnTo>
                  <a:pt x="739" y="249"/>
                </a:lnTo>
                <a:lnTo>
                  <a:pt x="721" y="247"/>
                </a:lnTo>
                <a:lnTo>
                  <a:pt x="697" y="246"/>
                </a:lnTo>
                <a:lnTo>
                  <a:pt x="671" y="243"/>
                </a:lnTo>
                <a:lnTo>
                  <a:pt x="643" y="243"/>
                </a:lnTo>
                <a:lnTo>
                  <a:pt x="619" y="246"/>
                </a:lnTo>
                <a:lnTo>
                  <a:pt x="595" y="249"/>
                </a:lnTo>
                <a:lnTo>
                  <a:pt x="570" y="256"/>
                </a:lnTo>
                <a:lnTo>
                  <a:pt x="551" y="266"/>
                </a:lnTo>
                <a:lnTo>
                  <a:pt x="532" y="278"/>
                </a:lnTo>
                <a:lnTo>
                  <a:pt x="519" y="295"/>
                </a:lnTo>
                <a:lnTo>
                  <a:pt x="506" y="314"/>
                </a:lnTo>
                <a:lnTo>
                  <a:pt x="501" y="332"/>
                </a:lnTo>
                <a:lnTo>
                  <a:pt x="498" y="353"/>
                </a:lnTo>
                <a:lnTo>
                  <a:pt x="501" y="374"/>
                </a:lnTo>
                <a:lnTo>
                  <a:pt x="502" y="397"/>
                </a:lnTo>
                <a:lnTo>
                  <a:pt x="501" y="421"/>
                </a:lnTo>
                <a:lnTo>
                  <a:pt x="496" y="439"/>
                </a:lnTo>
                <a:lnTo>
                  <a:pt x="491" y="459"/>
                </a:lnTo>
                <a:lnTo>
                  <a:pt x="482" y="477"/>
                </a:lnTo>
                <a:lnTo>
                  <a:pt x="471" y="490"/>
                </a:lnTo>
                <a:lnTo>
                  <a:pt x="453" y="503"/>
                </a:lnTo>
                <a:lnTo>
                  <a:pt x="430" y="511"/>
                </a:lnTo>
                <a:lnTo>
                  <a:pt x="407" y="518"/>
                </a:lnTo>
                <a:lnTo>
                  <a:pt x="386" y="524"/>
                </a:lnTo>
                <a:lnTo>
                  <a:pt x="364" y="530"/>
                </a:lnTo>
                <a:lnTo>
                  <a:pt x="334" y="535"/>
                </a:lnTo>
                <a:lnTo>
                  <a:pt x="311" y="540"/>
                </a:lnTo>
                <a:lnTo>
                  <a:pt x="287" y="547"/>
                </a:lnTo>
                <a:lnTo>
                  <a:pt x="268" y="554"/>
                </a:lnTo>
                <a:lnTo>
                  <a:pt x="248" y="562"/>
                </a:lnTo>
                <a:lnTo>
                  <a:pt x="232" y="573"/>
                </a:lnTo>
                <a:lnTo>
                  <a:pt x="218" y="585"/>
                </a:lnTo>
                <a:lnTo>
                  <a:pt x="203" y="603"/>
                </a:lnTo>
                <a:lnTo>
                  <a:pt x="193" y="620"/>
                </a:lnTo>
                <a:lnTo>
                  <a:pt x="184" y="640"/>
                </a:lnTo>
                <a:lnTo>
                  <a:pt x="180" y="664"/>
                </a:lnTo>
                <a:lnTo>
                  <a:pt x="183" y="686"/>
                </a:lnTo>
                <a:lnTo>
                  <a:pt x="186" y="709"/>
                </a:lnTo>
                <a:lnTo>
                  <a:pt x="193" y="736"/>
                </a:lnTo>
                <a:lnTo>
                  <a:pt x="200" y="765"/>
                </a:lnTo>
                <a:lnTo>
                  <a:pt x="206" y="792"/>
                </a:lnTo>
                <a:lnTo>
                  <a:pt x="208" y="813"/>
                </a:lnTo>
                <a:lnTo>
                  <a:pt x="208" y="833"/>
                </a:lnTo>
                <a:lnTo>
                  <a:pt x="206" y="860"/>
                </a:lnTo>
                <a:lnTo>
                  <a:pt x="199" y="883"/>
                </a:lnTo>
                <a:lnTo>
                  <a:pt x="193" y="902"/>
                </a:lnTo>
                <a:lnTo>
                  <a:pt x="184" y="921"/>
                </a:lnTo>
                <a:lnTo>
                  <a:pt x="173" y="945"/>
                </a:lnTo>
                <a:lnTo>
                  <a:pt x="158" y="972"/>
                </a:lnTo>
                <a:lnTo>
                  <a:pt x="141" y="991"/>
                </a:lnTo>
                <a:lnTo>
                  <a:pt x="124" y="1007"/>
                </a:lnTo>
                <a:lnTo>
                  <a:pt x="108" y="1021"/>
                </a:lnTo>
                <a:lnTo>
                  <a:pt x="91" y="1032"/>
                </a:lnTo>
                <a:lnTo>
                  <a:pt x="74" y="1039"/>
                </a:lnTo>
                <a:lnTo>
                  <a:pt x="50" y="1045"/>
                </a:lnTo>
                <a:lnTo>
                  <a:pt x="23" y="1049"/>
                </a:lnTo>
                <a:lnTo>
                  <a:pt x="0" y="1049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58589" y="5123842"/>
            <a:ext cx="28093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hr-HR" sz="2200" b="1" dirty="0" smtClean="0">
                <a:solidFill>
                  <a:schemeClr val="bg1"/>
                </a:solidFill>
              </a:rPr>
              <a:t>Prihvatljive aktivnosti</a:t>
            </a:r>
            <a:endParaRPr lang="en-US" sz="22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8380" y="5086050"/>
            <a:ext cx="2809302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hr-HR" sz="2200" b="1" dirty="0" smtClean="0">
                <a:solidFill>
                  <a:schemeClr val="bg1"/>
                </a:solidFill>
              </a:rPr>
              <a:t>Rezultati 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hr-HR" sz="2200" b="1" dirty="0" smtClean="0">
                <a:solidFill>
                  <a:schemeClr val="bg1"/>
                </a:solidFill>
              </a:rPr>
              <a:t>projekta</a:t>
            </a:r>
            <a:endParaRPr lang="en-US" sz="2200" b="1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8589" y="2189639"/>
            <a:ext cx="2809302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hr-HR" sz="2200" b="1" dirty="0" smtClean="0">
                <a:solidFill>
                  <a:schemeClr val="bg1"/>
                </a:solidFill>
              </a:rPr>
              <a:t>Cilj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hr-HR" sz="2200" b="1" dirty="0" smtClean="0">
                <a:solidFill>
                  <a:schemeClr val="bg1"/>
                </a:solidFill>
              </a:rPr>
              <a:t>Poziva</a:t>
            </a:r>
            <a:endParaRPr lang="en-US" sz="2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" grpId="0"/>
      <p:bldP spid="12" grpId="0"/>
      <p:bldP spid="24" grpId="0" animBg="1"/>
      <p:bldP spid="25" grpId="0" animBg="1"/>
      <p:bldP spid="14" grpId="0"/>
      <p:bldP spid="1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6" y="2487788"/>
            <a:ext cx="7991096" cy="374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0331" y="821833"/>
            <a:ext cx="7497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Imam poslovnu ideju, </a:t>
            </a:r>
            <a:r>
              <a:rPr lang="hr-HR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koji su izvori financiranja?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hr-HR" b="1" dirty="0" smtClean="0">
              <a:solidFill>
                <a:srgbClr val="0076A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0076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Pregled mogućnosti sufinanciranja projektnih ideja na primjeru BZ Patriot</a:t>
            </a:r>
            <a:endParaRPr lang="hr-HR" b="1" dirty="0">
              <a:solidFill>
                <a:srgbClr val="0076A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hr-HR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283" y="317689"/>
            <a:ext cx="87412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dirty="0" smtClean="0">
                <a:solidFill>
                  <a:srgbClr val="313131"/>
                </a:solidFill>
              </a:rPr>
              <a:t>Fondovi EU-a nude brojne mogućnosti – iznimno je važno uskladiti našu ideju s propozicijama EU javnih poziva na koje se prijavljujemo </a:t>
            </a:r>
            <a:endParaRPr lang="hr-HR" dirty="0">
              <a:solidFill>
                <a:srgbClr val="31313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 bwMode="gray">
          <a:xfrm>
            <a:off x="6337965" y="4771373"/>
            <a:ext cx="2669133" cy="1982998"/>
          </a:xfrm>
          <a:prstGeom prst="wedgeRoundRectCallout">
            <a:avLst>
              <a:gd name="adj1" fmla="val -91681"/>
              <a:gd name="adj2" fmla="val -59775"/>
              <a:gd name="adj3" fmla="val 16667"/>
            </a:avLst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88900" tIns="88900" rIns="88900" bIns="889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/>
              <a:t>Projekt #2: </a:t>
            </a:r>
            <a:endParaRPr lang="hr-HR" sz="1200" b="1" dirty="0" smtClean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 smtClean="0"/>
              <a:t>Pokretanje ekološke proizvodnje humusa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/>
              <a:t>Mogući izvor financiranja: </a:t>
            </a:r>
            <a:endParaRPr lang="hr-HR" sz="1200" b="1" dirty="0" smtClean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 smtClean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 smtClean="0"/>
          </a:p>
        </p:txBody>
      </p:sp>
      <p:sp>
        <p:nvSpPr>
          <p:cNvPr id="12" name="Rounded Rectangular Callout 11"/>
          <p:cNvSpPr/>
          <p:nvPr/>
        </p:nvSpPr>
        <p:spPr bwMode="gray">
          <a:xfrm>
            <a:off x="293283" y="4767916"/>
            <a:ext cx="2890591" cy="1986455"/>
          </a:xfrm>
          <a:prstGeom prst="wedgeRoundRectCallout">
            <a:avLst>
              <a:gd name="adj1" fmla="val 67496"/>
              <a:gd name="adj2" fmla="val -55734"/>
              <a:gd name="adj3" fmla="val 16667"/>
            </a:avLst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88900" tIns="88900" rIns="88900" bIns="889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/>
              <a:t>Projekt #3: </a:t>
            </a:r>
            <a:endParaRPr lang="hr-HR" sz="1200" b="1" dirty="0" smtClean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 smtClean="0"/>
              <a:t>Uzgoj autohtonog bilja / 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 smtClean="0"/>
              <a:t>Uzgoj domaćih životinja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 smtClean="0"/>
              <a:t> </a:t>
            </a: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/>
              <a:t>Mogući izvor financiranja</a:t>
            </a:r>
            <a:r>
              <a:rPr lang="hr-HR" sz="1200" b="1" dirty="0" smtClean="0"/>
              <a:t>:</a:t>
            </a:r>
            <a:endParaRPr lang="en-US" sz="1200" b="1" dirty="0"/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4" y="1268792"/>
            <a:ext cx="4845269" cy="31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gray">
          <a:xfrm>
            <a:off x="5849957" y="1490384"/>
            <a:ext cx="3131636" cy="2352772"/>
          </a:xfrm>
          <a:prstGeom prst="wedgeRoundRectCallout">
            <a:avLst>
              <a:gd name="adj1" fmla="val -69214"/>
              <a:gd name="adj2" fmla="val 14045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200" b="1" dirty="0" err="1" smtClean="0"/>
              <a:t>Projekt</a:t>
            </a:r>
            <a:r>
              <a:rPr lang="en-US" sz="1200" b="1" dirty="0" smtClean="0"/>
              <a:t> #1: 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200" b="1" dirty="0" err="1"/>
              <a:t>Uspostava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 </a:t>
            </a:r>
            <a:r>
              <a:rPr lang="en-US" sz="1200" b="1" dirty="0" err="1"/>
              <a:t>uređenje</a:t>
            </a:r>
            <a:r>
              <a:rPr lang="en-US" sz="1200" b="1" dirty="0"/>
              <a:t> </a:t>
            </a:r>
            <a:r>
              <a:rPr lang="en-US" sz="1200" b="1" dirty="0" err="1"/>
              <a:t>poučnih</a:t>
            </a:r>
            <a:r>
              <a:rPr lang="en-US" sz="1200" b="1" dirty="0"/>
              <a:t> </a:t>
            </a:r>
            <a:r>
              <a:rPr lang="en-US" sz="1200" b="1" dirty="0" err="1"/>
              <a:t>staza</a:t>
            </a:r>
            <a:r>
              <a:rPr lang="en-US" sz="1200" b="1" dirty="0"/>
              <a:t> </a:t>
            </a:r>
            <a:r>
              <a:rPr lang="hr-HR" sz="1200" b="1" dirty="0" smtClean="0"/>
              <a:t>i </a:t>
            </a:r>
            <a:r>
              <a:rPr lang="en-US" sz="1200" b="1" dirty="0" err="1" smtClean="0"/>
              <a:t>vidikovaca</a:t>
            </a:r>
            <a:r>
              <a:rPr lang="hr-HR" sz="1200" b="1" dirty="0" smtClean="0"/>
              <a:t> oko Peručkog jezera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en-US" sz="1200" b="1" dirty="0" smtClean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 smtClean="0"/>
              <a:t>Mogući </a:t>
            </a:r>
            <a:r>
              <a:rPr lang="hr-HR" sz="1200" b="1" dirty="0"/>
              <a:t>i</a:t>
            </a:r>
            <a:r>
              <a:rPr lang="en-US" sz="1200" b="1" dirty="0" err="1" smtClean="0"/>
              <a:t>zvor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financiranja</a:t>
            </a:r>
            <a:r>
              <a:rPr lang="en-US" sz="1200" b="1" dirty="0" smtClean="0"/>
              <a:t>:</a:t>
            </a: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 smtClean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 smtClean="0">
              <a:hlinkClick r:id="rId4"/>
            </a:endParaRP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en-US" sz="12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88" y="3054563"/>
            <a:ext cx="2476613" cy="597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39" y="5998165"/>
            <a:ext cx="1981583" cy="537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2" y="6116124"/>
            <a:ext cx="2009772" cy="5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9" descr="Patriot 4.7.09. (137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9" y="1282765"/>
            <a:ext cx="3819182" cy="254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8" descr="slika 35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8" y="4157868"/>
            <a:ext cx="3871688" cy="257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 bwMode="gray">
          <a:xfrm>
            <a:off x="4901131" y="1277957"/>
            <a:ext cx="3966398" cy="2879911"/>
          </a:xfrm>
          <a:prstGeom prst="wedgeRoundRectCallout">
            <a:avLst>
              <a:gd name="adj1" fmla="val -66934"/>
              <a:gd name="adj2" fmla="val -549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200" b="1" dirty="0" err="1"/>
              <a:t>Projekt</a:t>
            </a:r>
            <a:r>
              <a:rPr lang="en-US" sz="1200" b="1" dirty="0"/>
              <a:t> #4: 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 smtClean="0"/>
              <a:t>Jačanje kapaciteta BZ Patriot za razvoj dodatne turističke ponude kroz uređenje poligona za </a:t>
            </a:r>
            <a:r>
              <a:rPr lang="hr-HR" sz="1200" b="1" dirty="0" err="1" smtClean="0"/>
              <a:t>airsoft</a:t>
            </a:r>
            <a:endParaRPr lang="hr-HR" sz="1200" b="1" dirty="0" smtClean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en-US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200" b="1" dirty="0" err="1"/>
              <a:t>Mogući</a:t>
            </a:r>
            <a:r>
              <a:rPr lang="en-US" sz="1200" b="1" dirty="0"/>
              <a:t> </a:t>
            </a:r>
            <a:r>
              <a:rPr lang="en-US" sz="1200" b="1" dirty="0" err="1"/>
              <a:t>izvor</a:t>
            </a:r>
            <a:r>
              <a:rPr lang="en-US" sz="1200" b="1" dirty="0"/>
              <a:t> </a:t>
            </a:r>
            <a:r>
              <a:rPr lang="en-US" sz="1200" b="1" dirty="0" err="1"/>
              <a:t>financiranja</a:t>
            </a:r>
            <a:r>
              <a:rPr lang="en-US" sz="1200" b="1" dirty="0" smtClean="0"/>
              <a:t>:</a:t>
            </a:r>
            <a:endParaRPr lang="hr-HR" sz="1200" b="1" dirty="0" smtClean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ESF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80" y="2819948"/>
            <a:ext cx="850487" cy="96421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 bwMode="gray">
          <a:xfrm>
            <a:off x="4901131" y="4267014"/>
            <a:ext cx="3966398" cy="2465101"/>
          </a:xfrm>
          <a:prstGeom prst="wedgeRoundRectCallout">
            <a:avLst>
              <a:gd name="adj1" fmla="val -63621"/>
              <a:gd name="adj2" fmla="val -11848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/>
              <a:t>Projekt #5: 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 smtClean="0"/>
              <a:t>Obuka nezaposlenih hrvatskih branitelja za vođenje turističkih grupa i simulaciju borbenih situacija na poligonu BZ Patriota</a:t>
            </a: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/>
              <a:t>Mogući izvor financiranja</a:t>
            </a:r>
            <a:r>
              <a:rPr lang="hr-HR" sz="1200" b="1" dirty="0" smtClean="0"/>
              <a:t>:</a:t>
            </a:r>
            <a:endParaRPr lang="hr-HR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658" y="5647525"/>
            <a:ext cx="932769" cy="975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228" y="172203"/>
            <a:ext cx="874121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dirty="0" smtClean="0">
                <a:solidFill>
                  <a:srgbClr val="313131"/>
                </a:solidFill>
              </a:rPr>
              <a:t>Fondovi EU-a nude brojne mogućnosti – iznimno je važno uskladiti našu ideju s propozicijama EU / nacionalnih javnih poziva na koje se prijavljujemo </a:t>
            </a:r>
            <a:endParaRPr lang="hr-HR" dirty="0">
              <a:solidFill>
                <a:srgbClr val="31313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75" y="3461977"/>
            <a:ext cx="1842561" cy="539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57" y="2795234"/>
            <a:ext cx="1987579" cy="7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3" y="1372793"/>
            <a:ext cx="3851164" cy="256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3" y="4187403"/>
            <a:ext cx="3851164" cy="259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 bwMode="gray">
          <a:xfrm>
            <a:off x="5265932" y="1372793"/>
            <a:ext cx="3690651" cy="2575011"/>
          </a:xfrm>
          <a:prstGeom prst="wedgeRoundRectCallout">
            <a:avLst>
              <a:gd name="adj1" fmla="val -74588"/>
              <a:gd name="adj2" fmla="val -17868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lvl="0">
              <a:lnSpc>
                <a:spcPct val="106000"/>
              </a:lnSpc>
            </a:pPr>
            <a:r>
              <a:rPr lang="hr-HR" sz="1200" b="1" dirty="0" smtClean="0">
                <a:solidFill>
                  <a:prstClr val="black"/>
                </a:solidFill>
              </a:rPr>
              <a:t>Projekt </a:t>
            </a:r>
            <a:r>
              <a:rPr lang="hr-HR" sz="1200" b="1" dirty="0">
                <a:solidFill>
                  <a:prstClr val="black"/>
                </a:solidFill>
              </a:rPr>
              <a:t>#6: </a:t>
            </a:r>
          </a:p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Nadogradnja i proširenje smještajnih </a:t>
            </a:r>
            <a:r>
              <a:rPr lang="hr-HR" sz="1200" b="1" dirty="0" smtClean="0">
                <a:solidFill>
                  <a:prstClr val="black"/>
                </a:solidFill>
              </a:rPr>
              <a:t>kapaciteta u svrhu razvoja turističke ponude u ruralnom području</a:t>
            </a:r>
            <a:endParaRPr lang="hr-HR" sz="1200" b="1" dirty="0">
              <a:solidFill>
                <a:prstClr val="black"/>
              </a:solidFill>
            </a:endParaRPr>
          </a:p>
          <a:p>
            <a:pPr lvl="0">
              <a:lnSpc>
                <a:spcPct val="106000"/>
              </a:lnSpc>
            </a:pPr>
            <a:endParaRPr lang="hr-HR" sz="1200" b="1" dirty="0">
              <a:solidFill>
                <a:prstClr val="black"/>
              </a:solidFill>
            </a:endParaRPr>
          </a:p>
          <a:p>
            <a:pPr lvl="0">
              <a:lnSpc>
                <a:spcPct val="106000"/>
              </a:lnSpc>
            </a:pPr>
            <a:r>
              <a:rPr lang="hr-HR" sz="1200" b="1" dirty="0" smtClean="0"/>
              <a:t>Mogući</a:t>
            </a:r>
            <a:r>
              <a:rPr lang="hr-HR" sz="1200" b="1" dirty="0" smtClean="0">
                <a:solidFill>
                  <a:prstClr val="black"/>
                </a:solidFill>
              </a:rPr>
              <a:t> izvor financiranja:</a:t>
            </a:r>
          </a:p>
          <a:p>
            <a:pPr lvl="0">
              <a:lnSpc>
                <a:spcPct val="106000"/>
              </a:lnSpc>
            </a:pPr>
            <a:endParaRPr lang="hr-HR" sz="1200" b="1" dirty="0" smtClean="0">
              <a:solidFill>
                <a:prstClr val="black"/>
              </a:solidFill>
            </a:endParaRPr>
          </a:p>
          <a:p>
            <a:pPr lvl="0">
              <a:lnSpc>
                <a:spcPct val="106000"/>
              </a:lnSpc>
            </a:pPr>
            <a:endParaRPr lang="hr-HR" sz="1200" b="1" dirty="0">
              <a:solidFill>
                <a:prstClr val="black"/>
              </a:solidFill>
            </a:endParaRPr>
          </a:p>
          <a:p>
            <a:pPr lvl="0">
              <a:lnSpc>
                <a:spcPct val="106000"/>
              </a:lnSpc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 bwMode="gray">
          <a:xfrm>
            <a:off x="5265934" y="4187402"/>
            <a:ext cx="3690651" cy="2593985"/>
          </a:xfrm>
          <a:prstGeom prst="wedgeRoundRectCallout">
            <a:avLst>
              <a:gd name="adj1" fmla="val -76173"/>
              <a:gd name="adj2" fmla="val -14479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/>
              <a:t>Projekt #7: </a:t>
            </a:r>
            <a:endParaRPr lang="hr-HR" sz="1200" b="1" dirty="0" smtClean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 smtClean="0"/>
              <a:t>Organizacija </a:t>
            </a:r>
            <a:r>
              <a:rPr lang="hr-HR" sz="1200" b="1" dirty="0"/>
              <a:t>radionica za jačanje poduzetničkih kapaciteta hrvatskih branitelja 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/>
              <a:t>Mogući izvor </a:t>
            </a:r>
            <a:r>
              <a:rPr lang="hr-HR" sz="1200" b="1" dirty="0" smtClean="0"/>
              <a:t>financiranja:</a:t>
            </a:r>
            <a:endParaRPr lang="hr-HR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813" y="5602887"/>
            <a:ext cx="998337" cy="1044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73" y="2930586"/>
            <a:ext cx="2022905" cy="5490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9133" y="245913"/>
            <a:ext cx="87412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dirty="0" smtClean="0">
                <a:solidFill>
                  <a:srgbClr val="313131"/>
                </a:solidFill>
              </a:rPr>
              <a:t>Fondovi EU-a nude brojne mogućnosti – iznimno je važno uskladiti našu ideju s propozicijama EU javnih poziva na koje se prijavljujemo </a:t>
            </a:r>
            <a:endParaRPr lang="hr-HR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4" y="1302229"/>
            <a:ext cx="3851164" cy="258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HPIM57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4" y="4061407"/>
            <a:ext cx="3868893" cy="269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 bwMode="gray">
          <a:xfrm>
            <a:off x="5365795" y="1184715"/>
            <a:ext cx="3624549" cy="2598100"/>
          </a:xfrm>
          <a:prstGeom prst="wedgeRoundRectCallout">
            <a:avLst>
              <a:gd name="adj1" fmla="val -81469"/>
              <a:gd name="adj2" fmla="val -12869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/>
              <a:t>Projekt #8: 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/>
              <a:t>Program resocijalizacije hrvatskih branitelja 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200" b="1" dirty="0"/>
              <a:t>Mogući izvor financiranja</a:t>
            </a:r>
            <a:r>
              <a:rPr lang="hr-HR" sz="1200" b="1" dirty="0" smtClean="0"/>
              <a:t>:</a:t>
            </a:r>
            <a:endParaRPr lang="hr-HR" sz="1600" b="1" dirty="0" smtClean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139" y="2528773"/>
            <a:ext cx="932769" cy="975445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 bwMode="gray">
          <a:xfrm>
            <a:off x="5337478" y="4004441"/>
            <a:ext cx="3624549" cy="2752852"/>
          </a:xfrm>
          <a:prstGeom prst="wedgeRoundRectCallout">
            <a:avLst>
              <a:gd name="adj1" fmla="val -80560"/>
              <a:gd name="adj2" fmla="val -16269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Projekt #9: </a:t>
            </a:r>
            <a:endParaRPr lang="hr-HR" sz="1200" b="1" dirty="0" smtClean="0">
              <a:solidFill>
                <a:prstClr val="black"/>
              </a:solidFill>
            </a:endParaRPr>
          </a:p>
          <a:p>
            <a:pPr lvl="0">
              <a:lnSpc>
                <a:spcPct val="106000"/>
              </a:lnSpc>
            </a:pPr>
            <a:r>
              <a:rPr lang="hr-HR" sz="1200" b="1" dirty="0" smtClean="0">
                <a:solidFill>
                  <a:prstClr val="black"/>
                </a:solidFill>
              </a:rPr>
              <a:t>Izgradanja </a:t>
            </a:r>
            <a:r>
              <a:rPr lang="hr-HR" sz="1200" b="1" dirty="0">
                <a:solidFill>
                  <a:prstClr val="black"/>
                </a:solidFill>
              </a:rPr>
              <a:t>kapaciteta </a:t>
            </a:r>
            <a:r>
              <a:rPr lang="hr-HR" sz="1200" b="1" dirty="0" smtClean="0">
                <a:solidFill>
                  <a:prstClr val="black"/>
                </a:solidFill>
              </a:rPr>
              <a:t>BZ Patriot za </a:t>
            </a:r>
            <a:r>
              <a:rPr lang="hr-HR" sz="1200" b="1" dirty="0">
                <a:solidFill>
                  <a:prstClr val="black"/>
                </a:solidFill>
              </a:rPr>
              <a:t>pružanje psiho-socijalne </a:t>
            </a:r>
            <a:r>
              <a:rPr lang="hr-HR" sz="1200" b="1" dirty="0" smtClean="0">
                <a:solidFill>
                  <a:prstClr val="black"/>
                </a:solidFill>
              </a:rPr>
              <a:t>pomoći braniteljima </a:t>
            </a:r>
            <a:r>
              <a:rPr lang="hr-HR" sz="1200" b="1" dirty="0">
                <a:solidFill>
                  <a:prstClr val="black"/>
                </a:solidFill>
              </a:rPr>
              <a:t>oboljelima od PTSP-a</a:t>
            </a:r>
          </a:p>
          <a:p>
            <a:pPr lvl="0">
              <a:lnSpc>
                <a:spcPct val="106000"/>
              </a:lnSpc>
            </a:pPr>
            <a:endParaRPr lang="hr-HR" sz="1200" b="1" dirty="0">
              <a:solidFill>
                <a:prstClr val="black"/>
              </a:solidFill>
            </a:endParaRPr>
          </a:p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Mogući izvor financiranja</a:t>
            </a:r>
            <a:r>
              <a:rPr lang="hr-HR" sz="1200" b="1" dirty="0" smtClean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06000"/>
              </a:lnSpc>
            </a:pPr>
            <a:endParaRPr lang="hr-HR" sz="1200" b="1" dirty="0" smtClean="0">
              <a:solidFill>
                <a:prstClr val="black"/>
              </a:solidFill>
            </a:endParaRPr>
          </a:p>
          <a:p>
            <a:pPr lvl="0">
              <a:lnSpc>
                <a:spcPct val="106000"/>
              </a:lnSpc>
            </a:pPr>
            <a:endParaRPr lang="en-US" sz="16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579" y="5531761"/>
            <a:ext cx="959985" cy="100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9133" y="245913"/>
            <a:ext cx="87412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dirty="0" smtClean="0">
                <a:solidFill>
                  <a:srgbClr val="313131"/>
                </a:solidFill>
              </a:rPr>
              <a:t>Fondovi EU-a nude brojne mogućnosti – iznimno je važno uskladiti našu ideju s propozicijama EU javnih poziva na koje se prijavljujemo </a:t>
            </a:r>
            <a:endParaRPr lang="hr-HR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3" y="1295139"/>
            <a:ext cx="3868893" cy="253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3" y="4179554"/>
            <a:ext cx="3868893" cy="255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 bwMode="gray">
          <a:xfrm>
            <a:off x="4957591" y="1170900"/>
            <a:ext cx="3944292" cy="2655375"/>
          </a:xfrm>
          <a:prstGeom prst="wedgeRoundRectCallout">
            <a:avLst>
              <a:gd name="adj1" fmla="val -65448"/>
              <a:gd name="adj2" fmla="val -17148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Projekt #10: Obrazovni projekti na mlade (npr. stazama Domovinskog rata)</a:t>
            </a:r>
          </a:p>
          <a:p>
            <a:pPr lvl="0">
              <a:lnSpc>
                <a:spcPct val="106000"/>
              </a:lnSpc>
            </a:pPr>
            <a:endParaRPr lang="hr-HR" sz="1200" b="1" dirty="0">
              <a:solidFill>
                <a:prstClr val="black"/>
              </a:solidFill>
            </a:endParaRPr>
          </a:p>
          <a:p>
            <a:pPr lvl="0">
              <a:lnSpc>
                <a:spcPct val="106000"/>
              </a:lnSpc>
            </a:pPr>
            <a:r>
              <a:rPr lang="hr-HR" sz="1200" b="1" dirty="0" smtClean="0">
                <a:solidFill>
                  <a:prstClr val="black"/>
                </a:solidFill>
              </a:rPr>
              <a:t>Mogući </a:t>
            </a:r>
            <a:r>
              <a:rPr lang="hr-HR" sz="1200" b="1" dirty="0">
                <a:solidFill>
                  <a:prstClr val="black"/>
                </a:solidFill>
              </a:rPr>
              <a:t>izvor financiranja</a:t>
            </a:r>
            <a:r>
              <a:rPr lang="hr-HR" sz="1200" b="1" dirty="0" smtClean="0">
                <a:solidFill>
                  <a:prstClr val="black"/>
                </a:solidFill>
              </a:rPr>
              <a:t>:</a:t>
            </a:r>
            <a:endParaRPr lang="hr-HR" sz="1200" b="1" dirty="0">
              <a:solidFill>
                <a:prstClr val="black"/>
              </a:solidFill>
            </a:endParaRPr>
          </a:p>
          <a:p>
            <a:pPr lvl="0">
              <a:lnSpc>
                <a:spcPct val="106000"/>
              </a:lnSpc>
            </a:pPr>
            <a:endParaRPr lang="hr-HR" sz="12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016" y="2390224"/>
            <a:ext cx="991323" cy="103667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gray">
          <a:xfrm>
            <a:off x="4957591" y="4088525"/>
            <a:ext cx="3944291" cy="2554646"/>
          </a:xfrm>
          <a:prstGeom prst="wedgeRoundRectCallout">
            <a:avLst>
              <a:gd name="adj1" fmla="val -65042"/>
              <a:gd name="adj2" fmla="val -28354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Projekt #11: </a:t>
            </a:r>
            <a:r>
              <a:rPr lang="hr-HR" sz="1200" b="1" dirty="0" smtClean="0">
                <a:solidFill>
                  <a:prstClr val="black"/>
                </a:solidFill>
              </a:rPr>
              <a:t>Organizacija edukacijskih </a:t>
            </a:r>
            <a:r>
              <a:rPr lang="hr-HR" sz="1200" b="1" dirty="0">
                <a:solidFill>
                  <a:prstClr val="black"/>
                </a:solidFill>
              </a:rPr>
              <a:t>radionica </a:t>
            </a:r>
            <a:r>
              <a:rPr lang="hr-HR" sz="1200" b="1" dirty="0" smtClean="0">
                <a:solidFill>
                  <a:prstClr val="black"/>
                </a:solidFill>
              </a:rPr>
              <a:t>za djecu poginulih i nestalih hrvatskih branitelja</a:t>
            </a:r>
            <a:endParaRPr lang="hr-HR" sz="1200" b="1" dirty="0">
              <a:solidFill>
                <a:prstClr val="black"/>
              </a:solidFill>
            </a:endParaRPr>
          </a:p>
          <a:p>
            <a:pPr lvl="0">
              <a:lnSpc>
                <a:spcPct val="106000"/>
              </a:lnSpc>
            </a:pPr>
            <a:endParaRPr lang="hr-HR" sz="1200" b="1" dirty="0">
              <a:solidFill>
                <a:prstClr val="black"/>
              </a:solidFill>
            </a:endParaRPr>
          </a:p>
          <a:p>
            <a:pPr lvl="0">
              <a:lnSpc>
                <a:spcPct val="106000"/>
              </a:lnSpc>
            </a:pPr>
            <a:r>
              <a:rPr lang="hr-HR" sz="1200" b="1" dirty="0">
                <a:solidFill>
                  <a:prstClr val="black"/>
                </a:solidFill>
              </a:rPr>
              <a:t>Mogući izvor financiranja</a:t>
            </a:r>
            <a:r>
              <a:rPr lang="hr-HR" sz="1200" b="1" dirty="0" smtClean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06000"/>
              </a:lnSpc>
            </a:pPr>
            <a:r>
              <a:rPr lang="hr-HR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016" y="5411772"/>
            <a:ext cx="1024259" cy="10711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9133" y="253114"/>
            <a:ext cx="87412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dirty="0" smtClean="0">
                <a:solidFill>
                  <a:srgbClr val="313131"/>
                </a:solidFill>
              </a:rPr>
              <a:t>Fondovi EU-a nude brojne mogućnosti – iznimno je važno uskladiti našu ideju s propozicijama EU javnih poziva na koje se prijavljujemo </a:t>
            </a:r>
            <a:endParaRPr lang="hr-HR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_US_Letter_Print Theme">
  <a:themeElements>
    <a:clrScheme name="Deloitte colou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2C5234"/>
      </a:accent2>
      <a:accent3>
        <a:srgbClr val="00A3E0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ctr">
          <a:spcBef>
            <a:spcPts val="600"/>
          </a:spcBef>
          <a:buSzPct val="100000"/>
          <a:defRPr sz="2200" b="1" dirty="0" smtClean="0">
            <a:solidFill>
              <a:schemeClr val="bg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US_Letter_Print Theme" id="{5B1C474F-3B6E-4C4C-B8B8-04058258F10F}" vid="{EE8175AA-1F22-47D3-9D7F-F1884DC9EC3E}"/>
    </a:ext>
  </a:extLst>
</a:theme>
</file>

<file path=ppt/theme/theme2.xml><?xml version="1.0" encoding="utf-8"?>
<a:theme xmlns:a="http://schemas.openxmlformats.org/drawingml/2006/main" name="Društveno poduzetništ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1068</Words>
  <Application>Microsoft Office PowerPoint</Application>
  <PresentationFormat>On-screen Show (4:3)</PresentationFormat>
  <Paragraphs>226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Calibri</vt:lpstr>
      <vt:lpstr>Myriad Pro Bold SemiExt</vt:lpstr>
      <vt:lpstr>Myriad Pro Light SemiExt</vt:lpstr>
      <vt:lpstr>Open Sans</vt:lpstr>
      <vt:lpstr>Verdana</vt:lpstr>
      <vt:lpstr>Wingdings 2</vt:lpstr>
      <vt:lpstr>Deloitte_US_Letter_Print Theme</vt:lpstr>
      <vt:lpstr>Društveno poduzetništvo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Silinger, Marko (HR - Zagreb)</dc:creator>
  <cp:lastModifiedBy>Silinger, Marko (HR - Zagreb)</cp:lastModifiedBy>
  <cp:revision>144</cp:revision>
  <cp:lastPrinted>2017-11-30T13:02:35Z</cp:lastPrinted>
  <dcterms:created xsi:type="dcterms:W3CDTF">2017-09-19T13:34:31Z</dcterms:created>
  <dcterms:modified xsi:type="dcterms:W3CDTF">2017-12-13T13:22:54Z</dcterms:modified>
</cp:coreProperties>
</file>